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9" r:id="rId3"/>
    <p:sldId id="258" r:id="rId4"/>
    <p:sldId id="260" r:id="rId5"/>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28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2904422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268678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106914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434733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2055382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94894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3980657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115478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405000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377540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C6F008-6963-405C-93D0-C7F41FF86E30}" type="datetimeFigureOut">
              <a:rPr kumimoji="1" lang="ja-JP" altLang="en-US" smtClean="0"/>
              <a:t>2022/6/22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122259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F3C6F008-6963-405C-93D0-C7F41FF86E30}" type="datetimeFigureOut">
              <a:rPr kumimoji="1" lang="ja-JP" altLang="en-US" smtClean="0"/>
              <a:t>2022/6/22</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2E74DB2-F0E5-43E3-AA3B-718DFCFBB6A2}" type="slidenum">
              <a:rPr kumimoji="1" lang="ja-JP" altLang="en-US" smtClean="0"/>
              <a:t>‹#›</a:t>
            </a:fld>
            <a:endParaRPr kumimoji="1" lang="ja-JP" altLang="en-US"/>
          </a:p>
        </p:txBody>
      </p:sp>
    </p:spTree>
    <p:extLst>
      <p:ext uri="{BB962C8B-B14F-4D97-AF65-F5344CB8AC3E}">
        <p14:creationId xmlns:p14="http://schemas.microsoft.com/office/powerpoint/2010/main" val="57815072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9000017@section.metro.tokyo.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8" y="0"/>
            <a:ext cx="5904000" cy="2366108"/>
          </a:xfrm>
        </p:spPr>
        <p:txBody>
          <a:bodyPr>
            <a:normAutofit fontScale="90000"/>
          </a:bodyPr>
          <a:lstStyle/>
          <a:p>
            <a:pPr algn="ctr"/>
            <a:r>
              <a:rPr kumimoji="1" lang="ja-JP" altLang="en-US" sz="27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t>令和４年７月１日から</a:t>
            </a:r>
            <a:r>
              <a:rPr kumimoji="1" lang="en-US" altLang="ja-JP" sz="27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t/>
            </a:r>
            <a:br>
              <a:rPr kumimoji="1" lang="en-US" altLang="ja-JP" sz="27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br>
            <a:r>
              <a:rPr kumimoji="1" lang="ja-JP" altLang="en-US" sz="49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t>教員免許更新制度が</a:t>
            </a:r>
            <a:r>
              <a:rPr kumimoji="1" lang="en-US" altLang="ja-JP" sz="49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t/>
            </a:r>
            <a:br>
              <a:rPr kumimoji="1" lang="en-US" altLang="ja-JP" sz="49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br>
            <a:r>
              <a:rPr kumimoji="1" lang="ja-JP" altLang="en-US" sz="4900" b="1" dirty="0" smtClean="0">
                <a:solidFill>
                  <a:schemeClr val="tx1">
                    <a:lumMod val="75000"/>
                    <a:lumOff val="25000"/>
                  </a:schemeClr>
                </a:solidFill>
                <a:effectLst>
                  <a:outerShdw blurRad="38100" dist="38100" dir="2700000" algn="tl">
                    <a:srgbClr val="000000">
                      <a:alpha val="43137"/>
                    </a:srgbClr>
                  </a:outerShdw>
                </a:effectLst>
                <a:latin typeface="+mn-ea"/>
                <a:ea typeface="+mn-ea"/>
              </a:rPr>
              <a:t>発展的に解消されます</a:t>
            </a:r>
            <a:endParaRPr kumimoji="1" lang="ja-JP" altLang="en-US" sz="4900" b="1" dirty="0">
              <a:solidFill>
                <a:schemeClr val="tx1">
                  <a:lumMod val="75000"/>
                  <a:lumOff val="25000"/>
                </a:schemeClr>
              </a:solidFill>
              <a:effectLst>
                <a:outerShdw blurRad="38100" dist="38100" dir="2700000" algn="tl">
                  <a:srgbClr val="000000">
                    <a:alpha val="43137"/>
                  </a:srgbClr>
                </a:outerShdw>
              </a:effectLst>
              <a:latin typeface="+mn-ea"/>
              <a:ea typeface="+mn-ea"/>
            </a:endParaRPr>
          </a:p>
        </p:txBody>
      </p:sp>
      <p:sp>
        <p:nvSpPr>
          <p:cNvPr id="5" name="正方形/長方形 4"/>
          <p:cNvSpPr/>
          <p:nvPr/>
        </p:nvSpPr>
        <p:spPr>
          <a:xfrm>
            <a:off x="471488" y="7315199"/>
            <a:ext cx="5904000" cy="21419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lumMod val="75000"/>
                    <a:lumOff val="25000"/>
                  </a:schemeClr>
                </a:solidFill>
                <a:latin typeface="+mn-ea"/>
              </a:rPr>
              <a:t>問合せ先</a:t>
            </a:r>
            <a:endParaRPr lang="en-US" altLang="ja-JP" b="1" dirty="0">
              <a:solidFill>
                <a:schemeClr val="tx1">
                  <a:lumMod val="75000"/>
                  <a:lumOff val="25000"/>
                </a:schemeClr>
              </a:solidFill>
              <a:latin typeface="+mn-ea"/>
            </a:endParaRPr>
          </a:p>
          <a:p>
            <a:pPr algn="ctr"/>
            <a:r>
              <a:rPr lang="ja-JP" altLang="en-US" b="1" dirty="0" smtClean="0">
                <a:solidFill>
                  <a:schemeClr val="tx1">
                    <a:lumMod val="75000"/>
                    <a:lumOff val="25000"/>
                  </a:schemeClr>
                </a:solidFill>
                <a:latin typeface="+mn-ea"/>
              </a:rPr>
              <a:t>東京都教育庁人事部選考課免許担当</a:t>
            </a:r>
            <a:endParaRPr lang="en-US" altLang="ja-JP" b="1" dirty="0" smtClean="0">
              <a:solidFill>
                <a:schemeClr val="tx1">
                  <a:lumMod val="75000"/>
                  <a:lumOff val="25000"/>
                </a:schemeClr>
              </a:solidFill>
              <a:latin typeface="+mn-ea"/>
            </a:endParaRPr>
          </a:p>
          <a:p>
            <a:pPr algn="ctr" defTabSz="539750"/>
            <a:r>
              <a:rPr lang="ja-JP" altLang="en-US" sz="3200" b="1" dirty="0" smtClean="0">
                <a:solidFill>
                  <a:schemeClr val="tx1">
                    <a:lumMod val="75000"/>
                    <a:lumOff val="25000"/>
                  </a:schemeClr>
                </a:solidFill>
                <a:latin typeface="+mn-ea"/>
              </a:rPr>
              <a:t>☎　</a:t>
            </a:r>
            <a:r>
              <a:rPr lang="en-US" altLang="ja-JP" sz="3200" b="1" dirty="0" smtClean="0">
                <a:solidFill>
                  <a:schemeClr val="tx1">
                    <a:lumMod val="75000"/>
                    <a:lumOff val="25000"/>
                  </a:schemeClr>
                </a:solidFill>
                <a:latin typeface="+mn-ea"/>
              </a:rPr>
              <a:t>03-5320-6788</a:t>
            </a:r>
            <a:endParaRPr lang="en-US" altLang="ja-JP" sz="3200" b="1" dirty="0">
              <a:solidFill>
                <a:schemeClr val="tx1">
                  <a:lumMod val="75000"/>
                  <a:lumOff val="25000"/>
                </a:schemeClr>
              </a:solidFill>
              <a:latin typeface="+mn-ea"/>
            </a:endParaRPr>
          </a:p>
          <a:p>
            <a:pPr algn="ctr" defTabSz="1077913"/>
            <a:r>
              <a:rPr lang="ja-JP" altLang="en-US" sz="2000" dirty="0" smtClean="0">
                <a:solidFill>
                  <a:schemeClr val="tx1"/>
                </a:solidFill>
                <a:latin typeface="+mn-ea"/>
              </a:rPr>
              <a:t>✉</a:t>
            </a:r>
            <a:r>
              <a:rPr lang="en-US" altLang="ja-JP" b="1" dirty="0" smtClean="0">
                <a:solidFill>
                  <a:schemeClr val="tx1"/>
                </a:solidFill>
                <a:latin typeface="+mn-ea"/>
                <a:hlinkClick r:id="rId2"/>
              </a:rPr>
              <a:t>S9000017@section.metro.tokyo.jp</a:t>
            </a:r>
            <a:endParaRPr lang="en-US" altLang="ja-JP" b="1" dirty="0" smtClean="0">
              <a:solidFill>
                <a:schemeClr val="tx1"/>
              </a:solidFill>
              <a:latin typeface="+mn-ea"/>
            </a:endParaRPr>
          </a:p>
          <a:p>
            <a:pPr defTabSz="1077913"/>
            <a:endParaRPr lang="ja-JP" altLang="en-US" b="1" dirty="0">
              <a:latin typeface="+mn-ea"/>
            </a:endParaRPr>
          </a:p>
        </p:txBody>
      </p:sp>
      <p:sp>
        <p:nvSpPr>
          <p:cNvPr id="6" name="正方形/長方形 5"/>
          <p:cNvSpPr/>
          <p:nvPr/>
        </p:nvSpPr>
        <p:spPr>
          <a:xfrm>
            <a:off x="1895312" y="8956873"/>
            <a:ext cx="3056351" cy="4384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東京都　教員</a:t>
            </a:r>
            <a:r>
              <a:rPr lang="ja-JP" altLang="en-US" dirty="0" smtClean="0">
                <a:solidFill>
                  <a:schemeClr val="tx1"/>
                </a:solidFill>
              </a:rPr>
              <a:t>免許案内　</a:t>
            </a:r>
            <a:endParaRPr kumimoji="1" lang="ja-JP" altLang="en-US" dirty="0">
              <a:solidFill>
                <a:schemeClr val="tx1"/>
              </a:solidFill>
            </a:endParaRPr>
          </a:p>
        </p:txBody>
      </p:sp>
      <p:sp>
        <p:nvSpPr>
          <p:cNvPr id="7" name="楕円 6"/>
          <p:cNvSpPr/>
          <p:nvPr/>
        </p:nvSpPr>
        <p:spPr>
          <a:xfrm>
            <a:off x="4346531" y="9045418"/>
            <a:ext cx="288000" cy="288000"/>
          </a:xfrm>
          <a:prstGeom prst="ellipse">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4643901" y="9233308"/>
            <a:ext cx="266302" cy="6181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471488" y="2394665"/>
            <a:ext cx="5904000" cy="127467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lumMod val="75000"/>
                  <a:lumOff val="25000"/>
                </a:schemeClr>
              </a:solidFill>
            </a:endParaRPr>
          </a:p>
        </p:txBody>
      </p:sp>
      <p:sp>
        <p:nvSpPr>
          <p:cNvPr id="13" name="テキスト ボックス 12"/>
          <p:cNvSpPr txBox="1"/>
          <p:nvPr/>
        </p:nvSpPr>
        <p:spPr>
          <a:xfrm>
            <a:off x="471488" y="9457150"/>
            <a:ext cx="5904000" cy="415498"/>
          </a:xfrm>
          <a:prstGeom prst="rect">
            <a:avLst/>
          </a:prstGeom>
          <a:noFill/>
        </p:spPr>
        <p:txBody>
          <a:bodyPr wrap="square" rtlCol="0">
            <a:spAutoFit/>
          </a:bodyPr>
          <a:lstStyle/>
          <a:p>
            <a:pPr marL="174625" indent="-174625"/>
            <a:r>
              <a:rPr kumimoji="1" lang="en-US" altLang="ja-JP" sz="1050" dirty="0" smtClean="0"/>
              <a:t>※</a:t>
            </a:r>
            <a:r>
              <a:rPr kumimoji="1" lang="ja-JP" altLang="en-US" sz="1050" dirty="0" smtClean="0"/>
              <a:t>御自身の職歴</a:t>
            </a:r>
            <a:r>
              <a:rPr lang="ja-JP" altLang="en-US" sz="1050" dirty="0" smtClean="0"/>
              <a:t>がわかる資料と</a:t>
            </a:r>
            <a:r>
              <a:rPr kumimoji="1" lang="ja-JP" altLang="en-US" sz="1050" dirty="0" smtClean="0"/>
              <a:t>免許状及び更新の証明書（</a:t>
            </a:r>
            <a:r>
              <a:rPr kumimoji="1" lang="en-US" altLang="ja-JP" sz="1050" dirty="0" smtClean="0"/>
              <a:t>※</a:t>
            </a:r>
            <a:r>
              <a:rPr kumimoji="1" lang="ja-JP" altLang="en-US" sz="1050" dirty="0" smtClean="0"/>
              <a:t>お持ちの方のみ）をお手元に御用意</a:t>
            </a:r>
            <a:r>
              <a:rPr kumimoji="1" lang="ja-JP" altLang="en-US" sz="1050" dirty="0" smtClean="0"/>
              <a:t>いただいた</a:t>
            </a:r>
            <a:r>
              <a:rPr kumimoji="1" lang="ja-JP" altLang="en-US" sz="1050" dirty="0" smtClean="0"/>
              <a:t>うえで、お問合せ</a:t>
            </a:r>
            <a:r>
              <a:rPr lang="ja-JP" altLang="en-US" sz="1050" dirty="0" smtClean="0"/>
              <a:t>いただくと、御案内がスムーズです。</a:t>
            </a:r>
            <a:endParaRPr kumimoji="1" lang="ja-JP" altLang="en-US" sz="1050" dirty="0"/>
          </a:p>
        </p:txBody>
      </p:sp>
      <p:sp>
        <p:nvSpPr>
          <p:cNvPr id="14" name="角丸四角形 13"/>
          <p:cNvSpPr/>
          <p:nvPr/>
        </p:nvSpPr>
        <p:spPr>
          <a:xfrm>
            <a:off x="471488" y="3800646"/>
            <a:ext cx="5904000" cy="360000"/>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en-US" altLang="ja-JP" sz="1400" b="1" dirty="0" smtClean="0">
                <a:latin typeface="+mn-ea"/>
              </a:rPr>
              <a:t>Q</a:t>
            </a:r>
            <a:r>
              <a:rPr kumimoji="1" lang="ja-JP" altLang="en-US" sz="1400" b="1" dirty="0" smtClean="0">
                <a:latin typeface="+mn-ea"/>
              </a:rPr>
              <a:t>　期限までに更新をしないと、免許状は全て失効して</a:t>
            </a:r>
            <a:r>
              <a:rPr lang="ja-JP" altLang="en-US" sz="1400" b="1" dirty="0">
                <a:latin typeface="+mn-ea"/>
              </a:rPr>
              <a:t>し</a:t>
            </a:r>
            <a:r>
              <a:rPr kumimoji="1" lang="ja-JP" altLang="en-US" sz="1400" b="1" dirty="0" smtClean="0">
                <a:latin typeface="+mn-ea"/>
              </a:rPr>
              <a:t>まいますか？</a:t>
            </a:r>
            <a:endParaRPr kumimoji="1" lang="ja-JP" altLang="en-US" sz="1400" b="1" dirty="0">
              <a:latin typeface="+mn-ea"/>
            </a:endParaRPr>
          </a:p>
        </p:txBody>
      </p:sp>
      <p:sp>
        <p:nvSpPr>
          <p:cNvPr id="17" name="角丸四角形 16"/>
          <p:cNvSpPr/>
          <p:nvPr/>
        </p:nvSpPr>
        <p:spPr>
          <a:xfrm>
            <a:off x="471488" y="5557357"/>
            <a:ext cx="5904000" cy="360000"/>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en-US" altLang="ja-JP" sz="1400" b="1" dirty="0" smtClean="0">
                <a:latin typeface="+mn-ea"/>
              </a:rPr>
              <a:t>Q</a:t>
            </a:r>
            <a:r>
              <a:rPr kumimoji="1" lang="ja-JP" altLang="en-US" sz="1400" b="1" dirty="0" smtClean="0">
                <a:latin typeface="+mn-ea"/>
              </a:rPr>
              <a:t>　免許状が失効してしまうと、一生教員として働けませんか？</a:t>
            </a:r>
            <a:endParaRPr kumimoji="1" lang="ja-JP" altLang="en-US" sz="1400" b="1" dirty="0">
              <a:latin typeface="+mn-ea"/>
            </a:endParaRPr>
          </a:p>
        </p:txBody>
      </p:sp>
      <p:sp>
        <p:nvSpPr>
          <p:cNvPr id="18" name="正方形/長方形 17"/>
          <p:cNvSpPr/>
          <p:nvPr/>
        </p:nvSpPr>
        <p:spPr>
          <a:xfrm>
            <a:off x="471488" y="4148038"/>
            <a:ext cx="5904000" cy="112725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lumMod val="75000"/>
                    <a:lumOff val="25000"/>
                  </a:schemeClr>
                </a:solidFill>
              </a:rPr>
              <a:t>　期限までに更新をしていなくても、免許状が失効しない場合があります。失効していない場合は、令和４年７月１日以降は、特別な手続きなしに教員として勤務することが可能です。</a:t>
            </a:r>
            <a:endParaRPr lang="en-US" altLang="ja-JP" sz="1400" dirty="0" smtClean="0">
              <a:solidFill>
                <a:schemeClr val="tx1">
                  <a:lumMod val="75000"/>
                  <a:lumOff val="25000"/>
                </a:schemeClr>
              </a:solidFill>
            </a:endParaRPr>
          </a:p>
          <a:p>
            <a:r>
              <a:rPr kumimoji="1" lang="ja-JP" altLang="en-US" sz="1400" dirty="0">
                <a:solidFill>
                  <a:schemeClr val="tx1">
                    <a:lumMod val="75000"/>
                    <a:lumOff val="25000"/>
                  </a:schemeClr>
                </a:solidFill>
              </a:rPr>
              <a:t>　</a:t>
            </a:r>
            <a:r>
              <a:rPr kumimoji="1" lang="ja-JP" altLang="en-US" sz="1400" dirty="0" smtClean="0">
                <a:solidFill>
                  <a:schemeClr val="tx1">
                    <a:lumMod val="75000"/>
                    <a:lumOff val="25000"/>
                  </a:schemeClr>
                </a:solidFill>
              </a:rPr>
              <a:t>免許状が失効しているかどうかは、次のページから御確認ください。</a:t>
            </a:r>
            <a:endParaRPr kumimoji="1" lang="ja-JP" altLang="en-US" sz="1400" dirty="0">
              <a:solidFill>
                <a:schemeClr val="tx1">
                  <a:lumMod val="75000"/>
                  <a:lumOff val="25000"/>
                </a:schemeClr>
              </a:solidFill>
            </a:endParaRPr>
          </a:p>
        </p:txBody>
      </p:sp>
      <p:sp>
        <p:nvSpPr>
          <p:cNvPr id="19" name="正方形/長方形 18"/>
          <p:cNvSpPr/>
          <p:nvPr/>
        </p:nvSpPr>
        <p:spPr>
          <a:xfrm>
            <a:off x="471488" y="5744018"/>
            <a:ext cx="5904000" cy="127467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lumMod val="75000"/>
                    <a:lumOff val="25000"/>
                  </a:schemeClr>
                </a:solidFill>
              </a:rPr>
              <a:t>　</a:t>
            </a:r>
            <a:endParaRPr kumimoji="1" lang="ja-JP" altLang="en-US" sz="1400" dirty="0">
              <a:solidFill>
                <a:schemeClr val="tx1">
                  <a:lumMod val="75000"/>
                  <a:lumOff val="25000"/>
                </a:schemeClr>
              </a:solidFill>
            </a:endParaRPr>
          </a:p>
        </p:txBody>
      </p:sp>
      <p:sp>
        <p:nvSpPr>
          <p:cNvPr id="20" name="正方形/長方形 19"/>
          <p:cNvSpPr/>
          <p:nvPr/>
        </p:nvSpPr>
        <p:spPr>
          <a:xfrm>
            <a:off x="471488" y="5929848"/>
            <a:ext cx="5904000" cy="90301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lumMod val="75000"/>
                    <a:lumOff val="25000"/>
                  </a:schemeClr>
                </a:solidFill>
              </a:rPr>
              <a:t>　免許状が期限切れ失効した場合でも、免許状の取り直し（＝再授与）のお手続きを行えば、再度教員として勤務することが可能です。再授与のお手続きについては、当課ホームページを御確認ください。</a:t>
            </a:r>
            <a:endParaRPr kumimoji="1" lang="ja-JP" altLang="en-US" sz="1400" dirty="0">
              <a:solidFill>
                <a:schemeClr val="tx1">
                  <a:lumMod val="75000"/>
                  <a:lumOff val="25000"/>
                </a:schemeClr>
              </a:solidFill>
            </a:endParaRPr>
          </a:p>
        </p:txBody>
      </p:sp>
      <p:sp>
        <p:nvSpPr>
          <p:cNvPr id="15" name="正方形/長方形 14"/>
          <p:cNvSpPr/>
          <p:nvPr/>
        </p:nvSpPr>
        <p:spPr>
          <a:xfrm>
            <a:off x="471488" y="2257890"/>
            <a:ext cx="5904000" cy="135692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lumMod val="75000"/>
                    <a:lumOff val="25000"/>
                  </a:schemeClr>
                </a:solidFill>
              </a:rPr>
              <a:t>　令和４年７月１日から教員免許の更新制度が解消されます。しかし、更新制度の解消に伴って、期限切れ失効した免許状の効力が自動的に復活することはありません。</a:t>
            </a:r>
            <a:endParaRPr lang="en-US" altLang="ja-JP" sz="1400" dirty="0">
              <a:solidFill>
                <a:schemeClr val="tx1">
                  <a:lumMod val="75000"/>
                  <a:lumOff val="25000"/>
                </a:schemeClr>
              </a:solidFill>
            </a:endParaRPr>
          </a:p>
          <a:p>
            <a:r>
              <a:rPr lang="ja-JP" altLang="en-US" sz="1400" dirty="0">
                <a:solidFill>
                  <a:schemeClr val="tx1">
                    <a:lumMod val="75000"/>
                    <a:lumOff val="25000"/>
                  </a:schemeClr>
                </a:solidFill>
              </a:rPr>
              <a:t>　</a:t>
            </a:r>
            <a:r>
              <a:rPr lang="ja-JP" altLang="en-US" sz="1400" dirty="0" smtClean="0">
                <a:solidFill>
                  <a:schemeClr val="tx1">
                    <a:lumMod val="75000"/>
                    <a:lumOff val="25000"/>
                  </a:schemeClr>
                </a:solidFill>
              </a:rPr>
              <a:t>令和４年７月１日よりも前に取得した免許状をお持ちの方は、教員</a:t>
            </a:r>
            <a:r>
              <a:rPr lang="ja-JP" altLang="en-US" sz="1400" dirty="0">
                <a:solidFill>
                  <a:schemeClr val="tx1">
                    <a:lumMod val="75000"/>
                    <a:lumOff val="25000"/>
                  </a:schemeClr>
                </a:solidFill>
              </a:rPr>
              <a:t>として勤務する場合や、新たな免許状を取得する場合には、</a:t>
            </a:r>
            <a:r>
              <a:rPr lang="ja-JP" altLang="en-US" sz="1400" dirty="0" smtClean="0">
                <a:solidFill>
                  <a:schemeClr val="tx1">
                    <a:lumMod val="75000"/>
                    <a:lumOff val="25000"/>
                  </a:schemeClr>
                </a:solidFill>
              </a:rPr>
              <a:t>必ず</a:t>
            </a:r>
            <a:r>
              <a:rPr lang="ja-JP" altLang="en-US" sz="1400" dirty="0" smtClean="0">
                <a:solidFill>
                  <a:schemeClr val="tx1">
                    <a:lumMod val="75000"/>
                    <a:lumOff val="25000"/>
                  </a:schemeClr>
                </a:solidFill>
              </a:rPr>
              <a:t>そ</a:t>
            </a:r>
            <a:r>
              <a:rPr lang="ja-JP" altLang="en-US" sz="1400" dirty="0">
                <a:solidFill>
                  <a:schemeClr val="tx1">
                    <a:lumMod val="75000"/>
                    <a:lumOff val="25000"/>
                  </a:schemeClr>
                </a:solidFill>
              </a:rPr>
              <a:t>の</a:t>
            </a:r>
            <a:r>
              <a:rPr lang="ja-JP" altLang="en-US" sz="1400" dirty="0" smtClean="0">
                <a:solidFill>
                  <a:schemeClr val="tx1">
                    <a:lumMod val="75000"/>
                    <a:lumOff val="25000"/>
                  </a:schemeClr>
                </a:solidFill>
              </a:rPr>
              <a:t>免許状</a:t>
            </a:r>
            <a:r>
              <a:rPr lang="ja-JP" altLang="en-US" sz="1400" dirty="0">
                <a:solidFill>
                  <a:schemeClr val="tx1">
                    <a:lumMod val="75000"/>
                    <a:lumOff val="25000"/>
                  </a:schemeClr>
                </a:solidFill>
              </a:rPr>
              <a:t>の有効性を御確認ください。</a:t>
            </a:r>
          </a:p>
        </p:txBody>
      </p:sp>
    </p:spTree>
    <p:extLst>
      <p:ext uri="{BB962C8B-B14F-4D97-AF65-F5344CB8AC3E}">
        <p14:creationId xmlns:p14="http://schemas.microsoft.com/office/powerpoint/2010/main" val="2340554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6" y="314462"/>
            <a:ext cx="5904000" cy="864000"/>
          </a:xfrm>
          <a:solidFill>
            <a:schemeClr val="bg1">
              <a:lumMod val="75000"/>
            </a:schemeClr>
          </a:solidFill>
        </p:spPr>
        <p:txBody>
          <a:bodyPr/>
          <a:lstStyle/>
          <a:p>
            <a:pPr algn="ctr"/>
            <a:r>
              <a:rPr lang="ja-JP" altLang="en-US" b="1" dirty="0">
                <a:latin typeface="+mn-ea"/>
                <a:ea typeface="+mn-ea"/>
              </a:rPr>
              <a:t>平成２１年４月</a:t>
            </a:r>
            <a:r>
              <a:rPr lang="ja-JP" altLang="en-US" b="1" dirty="0" smtClean="0">
                <a:latin typeface="+mn-ea"/>
                <a:ea typeface="+mn-ea"/>
              </a:rPr>
              <a:t>１日より前</a:t>
            </a:r>
            <a:r>
              <a:rPr lang="ja-JP" altLang="en-US" b="1" dirty="0">
                <a:latin typeface="+mn-ea"/>
                <a:ea typeface="+mn-ea"/>
              </a:rPr>
              <a:t>に</a:t>
            </a:r>
            <a:r>
              <a:rPr lang="en-US" altLang="ja-JP" b="1" dirty="0">
                <a:latin typeface="+mn-ea"/>
                <a:ea typeface="+mn-ea"/>
              </a:rPr>
              <a:t/>
            </a:r>
            <a:br>
              <a:rPr lang="en-US" altLang="ja-JP" b="1" dirty="0">
                <a:latin typeface="+mn-ea"/>
                <a:ea typeface="+mn-ea"/>
              </a:rPr>
            </a:br>
            <a:r>
              <a:rPr lang="ja-JP" altLang="en-US" b="1" dirty="0">
                <a:latin typeface="+mn-ea"/>
                <a:ea typeface="+mn-ea"/>
              </a:rPr>
              <a:t>授与された免許状を</a:t>
            </a:r>
            <a:r>
              <a:rPr lang="ja-JP" altLang="en-US" b="1" dirty="0" smtClean="0">
                <a:latin typeface="+mn-ea"/>
                <a:ea typeface="+mn-ea"/>
              </a:rPr>
              <a:t>お持ちでない方</a:t>
            </a:r>
            <a:endParaRPr lang="ja-JP" altLang="en-US" b="1" dirty="0">
              <a:latin typeface="+mn-ea"/>
              <a:ea typeface="+mn-ea"/>
            </a:endParaRPr>
          </a:p>
        </p:txBody>
      </p:sp>
      <p:pic>
        <p:nvPicPr>
          <p:cNvPr id="4" name="Picture 3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1172" y="1578280"/>
            <a:ext cx="5915025" cy="418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pic>
      <p:sp>
        <p:nvSpPr>
          <p:cNvPr id="5" name="正方形/長方形 4"/>
          <p:cNvSpPr/>
          <p:nvPr/>
        </p:nvSpPr>
        <p:spPr>
          <a:xfrm>
            <a:off x="1603332" y="1891430"/>
            <a:ext cx="288098" cy="2029216"/>
          </a:xfrm>
          <a:prstGeom prst="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71486" y="6365144"/>
            <a:ext cx="5904000" cy="190203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lumMod val="75000"/>
                    <a:lumOff val="25000"/>
                  </a:schemeClr>
                </a:solidFill>
              </a:rPr>
              <a:t>　平成２１年４月１日以降に初めて免許状を取得した方は、お持ちの免許状全てと更新の証明書（</a:t>
            </a:r>
            <a:r>
              <a:rPr kumimoji="1" lang="en-US" altLang="ja-JP" sz="1400" dirty="0" smtClean="0">
                <a:solidFill>
                  <a:schemeClr val="tx1">
                    <a:lumMod val="75000"/>
                    <a:lumOff val="25000"/>
                  </a:schemeClr>
                </a:solidFill>
              </a:rPr>
              <a:t>※</a:t>
            </a:r>
            <a:r>
              <a:rPr kumimoji="1" lang="ja-JP" altLang="en-US" sz="1400" dirty="0" smtClean="0">
                <a:solidFill>
                  <a:schemeClr val="tx1">
                    <a:lumMod val="75000"/>
                    <a:lumOff val="25000"/>
                  </a:schemeClr>
                </a:solidFill>
              </a:rPr>
              <a:t>お持ちの方のみ）を見比べていただき、記載されている「有効期間の満了の日」を御確認ください。</a:t>
            </a:r>
            <a:endParaRPr kumimoji="1" lang="en-US" altLang="ja-JP" sz="1400" dirty="0" smtClean="0">
              <a:solidFill>
                <a:schemeClr val="tx1">
                  <a:lumMod val="75000"/>
                  <a:lumOff val="25000"/>
                </a:schemeClr>
              </a:solidFill>
            </a:endParaRPr>
          </a:p>
          <a:p>
            <a:r>
              <a:rPr kumimoji="1" lang="ja-JP" altLang="en-US" sz="1400" dirty="0" smtClean="0">
                <a:solidFill>
                  <a:schemeClr val="tx1">
                    <a:lumMod val="75000"/>
                    <a:lumOff val="25000"/>
                  </a:schemeClr>
                </a:solidFill>
              </a:rPr>
              <a:t>　</a:t>
            </a:r>
            <a:r>
              <a:rPr kumimoji="1" lang="ja-JP" altLang="en-US" sz="1400" dirty="0" smtClean="0">
                <a:solidFill>
                  <a:schemeClr val="tx1">
                    <a:lumMod val="75000"/>
                    <a:lumOff val="25000"/>
                  </a:schemeClr>
                </a:solidFill>
              </a:rPr>
              <a:t>各</a:t>
            </a:r>
            <a:r>
              <a:rPr lang="ja-JP" altLang="en-US" sz="1400" dirty="0" smtClean="0">
                <a:solidFill>
                  <a:schemeClr val="tx1">
                    <a:lumMod val="75000"/>
                    <a:lumOff val="25000"/>
                  </a:schemeClr>
                </a:solidFill>
              </a:rPr>
              <a:t>免許状等に記載された</a:t>
            </a:r>
            <a:r>
              <a:rPr kumimoji="1" lang="ja-JP" altLang="en-US" sz="1400" dirty="0" smtClean="0">
                <a:solidFill>
                  <a:schemeClr val="tx1">
                    <a:lumMod val="75000"/>
                    <a:lumOff val="25000"/>
                  </a:schemeClr>
                </a:solidFill>
              </a:rPr>
              <a:t>「</a:t>
            </a:r>
            <a:r>
              <a:rPr kumimoji="1" lang="ja-JP" altLang="en-US" sz="1400" dirty="0" smtClean="0">
                <a:solidFill>
                  <a:schemeClr val="tx1">
                    <a:lumMod val="75000"/>
                    <a:lumOff val="25000"/>
                  </a:schemeClr>
                </a:solidFill>
              </a:rPr>
              <a:t>有効期間の満了の日」のうち最も遅いものの日付が、令和４年７月１日より前であった場合は、お持ちの免許状は全て失効しています。</a:t>
            </a:r>
            <a:endParaRPr kumimoji="1" lang="en-US" altLang="ja-JP" sz="1400" dirty="0" smtClean="0">
              <a:solidFill>
                <a:schemeClr val="tx1">
                  <a:lumMod val="75000"/>
                  <a:lumOff val="25000"/>
                </a:schemeClr>
              </a:solidFill>
            </a:endParaRPr>
          </a:p>
          <a:p>
            <a:endParaRPr kumimoji="1" lang="ja-JP" altLang="en-US" sz="1400" dirty="0">
              <a:solidFill>
                <a:schemeClr val="tx1">
                  <a:lumMod val="75000"/>
                  <a:lumOff val="25000"/>
                </a:schemeClr>
              </a:solidFill>
            </a:endParaRPr>
          </a:p>
        </p:txBody>
      </p:sp>
      <p:sp>
        <p:nvSpPr>
          <p:cNvPr id="3" name="上矢印 2"/>
          <p:cNvSpPr/>
          <p:nvPr/>
        </p:nvSpPr>
        <p:spPr>
          <a:xfrm>
            <a:off x="1139868" y="4271375"/>
            <a:ext cx="1215025" cy="1828800"/>
          </a:xfrm>
          <a:prstGeom prst="upArrow">
            <a:avLst/>
          </a:prstGeom>
          <a:solidFill>
            <a:schemeClr val="bg1">
              <a:lumMod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04068" y="7105"/>
            <a:ext cx="3431605" cy="369332"/>
          </a:xfrm>
          <a:prstGeom prst="rect">
            <a:avLst/>
          </a:prstGeom>
          <a:noFill/>
        </p:spPr>
        <p:txBody>
          <a:bodyPr wrap="square" rtlCol="0">
            <a:spAutoFit/>
          </a:bodyPr>
          <a:lstStyle/>
          <a:p>
            <a:r>
              <a:rPr lang="en-US" altLang="ja-JP" dirty="0"/>
              <a:t>〔</a:t>
            </a:r>
            <a:r>
              <a:rPr kumimoji="1" lang="ja-JP" altLang="en-US" dirty="0" smtClean="0"/>
              <a:t>免許状の有効・失効の確認</a:t>
            </a:r>
            <a:r>
              <a:rPr kumimoji="1" lang="en-US" altLang="ja-JP" dirty="0" smtClean="0"/>
              <a:t>〕</a:t>
            </a:r>
            <a:endParaRPr kumimoji="1" lang="ja-JP" altLang="en-US" dirty="0"/>
          </a:p>
        </p:txBody>
      </p:sp>
    </p:spTree>
    <p:extLst>
      <p:ext uri="{BB962C8B-B14F-4D97-AF65-F5344CB8AC3E}">
        <p14:creationId xmlns:p14="http://schemas.microsoft.com/office/powerpoint/2010/main" val="1447244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カギ線コネクタ 34"/>
          <p:cNvCxnSpPr/>
          <p:nvPr/>
        </p:nvCxnSpPr>
        <p:spPr>
          <a:xfrm flipH="1">
            <a:off x="1053063" y="5733279"/>
            <a:ext cx="0" cy="1152000"/>
          </a:xfrm>
          <a:prstGeom prst="bentConnector3">
            <a:avLst/>
          </a:prstGeom>
          <a:ln w="762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下矢印 6"/>
          <p:cNvSpPr>
            <a:spLocks noChangeArrowheads="1"/>
          </p:cNvSpPr>
          <p:nvPr/>
        </p:nvSpPr>
        <p:spPr bwMode="auto">
          <a:xfrm>
            <a:off x="550619" y="10387379"/>
            <a:ext cx="523142" cy="772624"/>
          </a:xfrm>
          <a:prstGeom prst="downArrow">
            <a:avLst>
              <a:gd name="adj1" fmla="val 50000"/>
              <a:gd name="adj2" fmla="val 50016"/>
            </a:avLst>
          </a:prstGeom>
          <a:noFill/>
          <a:ln w="9525">
            <a:solidFill>
              <a:srgbClr val="70AD47"/>
            </a:solidFill>
            <a:round/>
            <a:headEnd/>
            <a:tailEnd/>
          </a:ln>
          <a:extLst>
            <a:ext uri="{909E8E84-426E-40DD-AFC4-6F175D3DCCD1}">
              <a14:hiddenFill xmlns:a14="http://schemas.microsoft.com/office/drawing/2010/main">
                <a:solidFill>
                  <a:srgbClr val="FFFFFF"/>
                </a:solidFill>
              </a14:hiddenFill>
            </a:ext>
          </a:extLst>
        </p:spPr>
        <p:txBody>
          <a:bodyPr vert="eaVert" wrap="square" lIns="63305" tIns="31652" rIns="63305" bIns="31652" numCol="1" anchor="ctr" anchorCtr="0" compatLnSpc="1">
            <a:prstTxWarp prst="textNoShape">
              <a:avLst/>
            </a:prstTxWarp>
          </a:bodyPr>
          <a:lstStyle/>
          <a:p>
            <a:pPr algn="ctr" defTabSz="633039" eaLnBrk="0" fontAlgn="base" hangingPunct="0">
              <a:spcBef>
                <a:spcPct val="0"/>
              </a:spcBef>
              <a:spcAft>
                <a:spcPct val="0"/>
              </a:spcAft>
            </a:pPr>
            <a:r>
              <a:rPr kumimoji="0" lang="ja-JP" altLang="ja-JP" sz="831">
                <a:latin typeface="游明朝" panose="02020400000000000000" pitchFamily="18" charset="-128"/>
                <a:ea typeface="游明朝" panose="02020400000000000000" pitchFamily="18" charset="-128"/>
                <a:cs typeface="ＭＳ Ｐゴシック" panose="020B0600070205080204" pitchFamily="50" charset="-128"/>
              </a:rPr>
              <a:t>はい</a:t>
            </a:r>
            <a:endParaRPr kumimoji="0" lang="ja-JP" altLang="ja-JP" sz="1246">
              <a:latin typeface="Arial" panose="020B0604020202020204" pitchFamily="34" charset="0"/>
            </a:endParaRPr>
          </a:p>
        </p:txBody>
      </p:sp>
      <p:sp>
        <p:nvSpPr>
          <p:cNvPr id="8" name="正方形/長方形 12"/>
          <p:cNvSpPr>
            <a:spLocks noChangeArrowheads="1"/>
          </p:cNvSpPr>
          <p:nvPr/>
        </p:nvSpPr>
        <p:spPr bwMode="auto">
          <a:xfrm>
            <a:off x="550619" y="4871158"/>
            <a:ext cx="2634542" cy="1113647"/>
          </a:xfrm>
          <a:prstGeom prst="rect">
            <a:avLst/>
          </a:prstGeom>
          <a:solidFill>
            <a:srgbClr val="70AD47"/>
          </a:solidFill>
          <a:ln w="12700">
            <a:solidFill>
              <a:srgbClr val="375623"/>
            </a:solidFill>
            <a:miter lim="800000"/>
            <a:headEnd/>
            <a:tailEnd/>
          </a:ln>
        </p:spPr>
        <p:txBody>
          <a:bodyPr vert="horz" wrap="square" lIns="63305" tIns="31652" rIns="63305" bIns="31652" numCol="1" anchor="ctr"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更新の期限時点で</a:t>
            </a:r>
            <a:r>
              <a:rPr kumimoji="0" lang="ja-JP" altLang="ja-JP" sz="1200"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1200" dirty="0">
              <a:cs typeface="ＭＳ Ｐゴシック" panose="020B0600070205080204" pitchFamily="50" charset="-128"/>
            </a:endParaRPr>
          </a:p>
          <a:p>
            <a:pPr defTabSz="633039" eaLnBrk="0" fontAlgn="base" hangingPunct="0">
              <a:spcBef>
                <a:spcPct val="0"/>
              </a:spcBef>
              <a:spcAft>
                <a:spcPct val="0"/>
              </a:spcAft>
            </a:pPr>
            <a:r>
              <a:rPr kumimoji="0" lang="ja-JP" altLang="ja-JP" sz="1200" b="1"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教員免許状が必要な職に就いて</a:t>
            </a:r>
            <a:r>
              <a:rPr kumimoji="0" lang="ja-JP"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いた</a:t>
            </a:r>
            <a:endParaRPr kumimoji="0" lang="ja-JP" altLang="ja-JP" sz="1200" dirty="0">
              <a:cs typeface="ＭＳ Ｐゴシック" panose="020B0600070205080204" pitchFamily="50" charset="-128"/>
            </a:endParaRPr>
          </a:p>
          <a:p>
            <a:pPr defTabSz="633039" eaLnBrk="0" fontAlgn="base" hangingPunct="0">
              <a:spcBef>
                <a:spcPct val="0"/>
              </a:spcBef>
              <a:spcAft>
                <a:spcPct val="0"/>
              </a:spcAft>
            </a:pPr>
            <a:r>
              <a:rPr kumimoji="0" lang="ja-JP" altLang="ja-JP" sz="1200" u="sng"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※期限時点のお勤め先に御確認ください。</a:t>
            </a:r>
            <a:endParaRPr kumimoji="0" lang="ja-JP" altLang="ja-JP" sz="1200" dirty="0">
              <a:latin typeface="Arial" panose="020B0604020202020204" pitchFamily="34" charset="0"/>
            </a:endParaRPr>
          </a:p>
        </p:txBody>
      </p:sp>
      <p:sp>
        <p:nvSpPr>
          <p:cNvPr id="9" name="正方形/長方形 20"/>
          <p:cNvSpPr>
            <a:spLocks noChangeArrowheads="1"/>
          </p:cNvSpPr>
          <p:nvPr/>
        </p:nvSpPr>
        <p:spPr bwMode="auto">
          <a:xfrm>
            <a:off x="5492052" y="1330756"/>
            <a:ext cx="863028" cy="4654049"/>
          </a:xfrm>
          <a:prstGeom prst="rect">
            <a:avLst/>
          </a:prstGeom>
          <a:solidFill>
            <a:srgbClr val="4472C4"/>
          </a:solidFill>
          <a:ln w="12700">
            <a:solidFill>
              <a:srgbClr val="1F3763"/>
            </a:solidFill>
            <a:miter lim="800000"/>
            <a:headEnd/>
            <a:tailEnd/>
          </a:ln>
        </p:spPr>
        <p:txBody>
          <a:bodyPr vert="eaVert" wrap="square" lIns="63305" tIns="31652" rIns="63305" bIns="31652" numCol="1" anchor="ctr" anchorCtr="0" compatLnSpc="1">
            <a:prstTxWarp prst="textNoShape">
              <a:avLst/>
            </a:prstTxWarp>
          </a:bodyPr>
          <a:lstStyle/>
          <a:p>
            <a:pPr algn="ctr" defTabSz="633039" eaLnBrk="0" fontAlgn="base" hangingPunct="0">
              <a:spcBef>
                <a:spcPct val="0"/>
              </a:spcBef>
              <a:spcAft>
                <a:spcPct val="0"/>
              </a:spcAft>
            </a:pPr>
            <a:r>
              <a:rPr kumimoji="0" lang="ja-JP" altLang="ja-JP" b="1" dirty="0">
                <a:solidFill>
                  <a:srgbClr val="FFFFFF"/>
                </a:solidFill>
                <a:latin typeface="+mn-ea"/>
                <a:cs typeface="Times New Roman" panose="02020603050405020304" pitchFamily="18" charset="0"/>
              </a:rPr>
              <a:t>所持する全ての免許状が、</a:t>
            </a:r>
            <a:endParaRPr kumimoji="0" lang="ja-JP" altLang="ja-JP" dirty="0">
              <a:latin typeface="+mn-ea"/>
              <a:cs typeface="ＭＳ Ｐゴシック" panose="020B0600070205080204" pitchFamily="50" charset="-128"/>
            </a:endParaRPr>
          </a:p>
          <a:p>
            <a:pPr algn="ctr" defTabSz="633039" eaLnBrk="0" fontAlgn="base" hangingPunct="0">
              <a:spcBef>
                <a:spcPct val="0"/>
              </a:spcBef>
              <a:spcAft>
                <a:spcPct val="0"/>
              </a:spcAft>
            </a:pPr>
            <a:r>
              <a:rPr kumimoji="0" lang="ja-JP" altLang="ja-JP" b="1" dirty="0">
                <a:solidFill>
                  <a:srgbClr val="FFFFFF"/>
                </a:solidFill>
                <a:latin typeface="+mn-ea"/>
                <a:cs typeface="Times New Roman" panose="02020603050405020304" pitchFamily="18" charset="0"/>
              </a:rPr>
              <a:t>有効な状態です。</a:t>
            </a:r>
            <a:endParaRPr kumimoji="0" lang="ja-JP" altLang="ja-JP" dirty="0">
              <a:latin typeface="+mn-ea"/>
            </a:endParaRPr>
          </a:p>
        </p:txBody>
      </p:sp>
      <p:sp>
        <p:nvSpPr>
          <p:cNvPr id="12" name="テキスト ボックス 23"/>
          <p:cNvSpPr txBox="1">
            <a:spLocks noChangeArrowheads="1"/>
          </p:cNvSpPr>
          <p:nvPr/>
        </p:nvSpPr>
        <p:spPr bwMode="auto">
          <a:xfrm>
            <a:off x="550619" y="6885279"/>
            <a:ext cx="5804461" cy="2576221"/>
          </a:xfrm>
          <a:prstGeom prst="rect">
            <a:avLst/>
          </a:prstGeom>
          <a:solidFill>
            <a:srgbClr val="FFFFFF"/>
          </a:solidFill>
          <a:ln w="19050">
            <a:solidFill>
              <a:schemeClr val="tx1">
                <a:lumMod val="65000"/>
                <a:lumOff val="35000"/>
              </a:schemeClr>
            </a:solidFill>
            <a:miter lim="800000"/>
            <a:headEnd/>
            <a:tailEnd/>
          </a:ln>
        </p:spPr>
        <p:txBody>
          <a:bodyPr vert="horz" wrap="square" lIns="63305" tIns="31652" rIns="63305" bIns="31652" numCol="1" anchor="ctr" anchorCtr="0" compatLnSpc="1">
            <a:prstTxWarp prst="textNoShape">
              <a:avLst/>
            </a:prstTxWarp>
          </a:bodyPr>
          <a:lstStyle>
            <a:lvl1pPr indent="635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96714" defTabSz="633039"/>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所持する全ての免許状が失効しています。教員として勤務をする場合は、免許状の再授与を御申請ください。</a:t>
            </a:r>
            <a:endParaRPr kumimoji="0" lang="ja-JP" altLang="ja-JP" sz="1200" dirty="0">
              <a:solidFill>
                <a:schemeClr val="tx1">
                  <a:lumMod val="65000"/>
                  <a:lumOff val="35000"/>
                </a:schemeClr>
              </a:solidFill>
              <a:cs typeface="ＭＳ Ｐゴシック" panose="020B0600070205080204" pitchFamily="50" charset="-128"/>
            </a:endParaRPr>
          </a:p>
          <a:p>
            <a:pPr indent="43961" defTabSz="633039"/>
            <a:r>
              <a:rPr kumimoji="0" lang="ja-JP" altLang="ja-JP" sz="1200" b="1" u="sng"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再授与申請に必要な案内を行うため、事前に電子メールにて御連絡をお願いします。連絡の際はメール本文に、次の事項を記載してください</a:t>
            </a:r>
            <a:r>
              <a:rPr kumimoji="0" lang="ja-JP" altLang="ja-JP" sz="1200" b="1" u="sng"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200" b="1" u="sng"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１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御自身</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の更新の</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期限</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２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お持ち</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の免許状全ての授与</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年月日</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３</a:t>
            </a:r>
            <a:r>
              <a:rPr kumimoji="0" lang="ja-JP" altLang="en-US"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更新</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の期限時点の</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勤務先</a:t>
            </a:r>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及び　その所在地</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４</a:t>
            </a:r>
            <a:r>
              <a:rPr kumimoji="0" lang="ja-JP" altLang="en-US"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更新</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の期限時点の</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職名</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５</a:t>
            </a:r>
            <a:r>
              <a:rPr kumimoji="0" lang="ja-JP" altLang="en-US"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現在</a:t>
            </a:r>
            <a:r>
              <a:rPr kumimoji="0" lang="ja-JP" altLang="ja-JP" sz="1200" b="1">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の</a:t>
            </a:r>
            <a:r>
              <a:rPr kumimoji="0" lang="ja-JP" altLang="ja-JP" sz="1200" b="1"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勤務先</a:t>
            </a:r>
            <a:r>
              <a:rPr kumimoji="0" lang="ja-JP" altLang="en-US" sz="1200" b="1"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及び　その所在地</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６</a:t>
            </a:r>
            <a:r>
              <a:rPr kumimoji="0" lang="ja-JP" altLang="en-US"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現在</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お住まいの</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都道府県</a:t>
            </a:r>
            <a:endParaRPr kumimoji="0" lang="en-US"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indent="43961" defTabSz="633039"/>
            <a:endParaRPr kumimoji="0" lang="ja-JP" altLang="ja-JP" sz="1200" dirty="0">
              <a:solidFill>
                <a:schemeClr val="tx1">
                  <a:lumMod val="65000"/>
                  <a:lumOff val="35000"/>
                </a:schemeClr>
              </a:solidFill>
              <a:cs typeface="ＭＳ Ｐゴシック" panose="020B0600070205080204" pitchFamily="50" charset="-128"/>
            </a:endParaRPr>
          </a:p>
          <a:p>
            <a:pPr indent="43961" defTabSz="633039"/>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電子メール送付先</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：東京都教育庁人事部選考課免許</a:t>
            </a:r>
            <a:r>
              <a:rPr kumimoji="0" lang="ja-JP"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担当</a:t>
            </a:r>
            <a:endParaRPr kumimoji="0" lang="ja-JP" altLang="ja-JP" sz="1200" dirty="0">
              <a:solidFill>
                <a:schemeClr val="tx1">
                  <a:lumMod val="65000"/>
                  <a:lumOff val="35000"/>
                </a:schemeClr>
              </a:solidFill>
              <a:cs typeface="ＭＳ Ｐゴシック" panose="020B0600070205080204" pitchFamily="50" charset="-128"/>
            </a:endParaRPr>
          </a:p>
          <a:p>
            <a:pPr indent="43961" defTabSz="633039"/>
            <a:r>
              <a:rPr kumimoji="0" lang="ja-JP" altLang="en-US"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200" b="1" dirty="0" smtClean="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Ｓ</a:t>
            </a:r>
            <a:r>
              <a:rPr kumimoji="0" lang="en-US"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9000017</a:t>
            </a:r>
            <a:r>
              <a:rPr kumimoji="0" lang="ja-JP" altLang="en-US"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200" b="1" dirty="0">
                <a:solidFill>
                  <a:schemeClr val="tx1">
                    <a:lumMod val="65000"/>
                    <a:lumOff val="35000"/>
                  </a:schemeClr>
                </a:solidFill>
                <a:latin typeface="游ゴシック" panose="020B0400000000000000" pitchFamily="50" charset="-128"/>
                <a:ea typeface="游ゴシック" panose="020B0400000000000000" pitchFamily="50" charset="-128"/>
                <a:cs typeface="Times New Roman" panose="02020603050405020304" pitchFamily="18" charset="0"/>
              </a:rPr>
              <a:t>section.metro.tokyo.jp</a:t>
            </a:r>
            <a:endParaRPr kumimoji="0" lang="en-US" altLang="ja-JP" sz="1200" dirty="0">
              <a:solidFill>
                <a:schemeClr val="tx1">
                  <a:lumMod val="65000"/>
                  <a:lumOff val="35000"/>
                </a:schemeClr>
              </a:solidFill>
            </a:endParaRPr>
          </a:p>
        </p:txBody>
      </p:sp>
      <p:cxnSp>
        <p:nvCxnSpPr>
          <p:cNvPr id="14" name="カギ線コネクタ 13"/>
          <p:cNvCxnSpPr/>
          <p:nvPr/>
        </p:nvCxnSpPr>
        <p:spPr>
          <a:xfrm rot="16200000" flipH="1">
            <a:off x="166401" y="4073644"/>
            <a:ext cx="1773325" cy="0"/>
          </a:xfrm>
          <a:prstGeom prst="bentConnector3">
            <a:avLst/>
          </a:prstGeom>
          <a:ln w="762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カギ線コネクタ 14"/>
          <p:cNvCxnSpPr/>
          <p:nvPr/>
        </p:nvCxnSpPr>
        <p:spPr>
          <a:xfrm>
            <a:off x="3185161" y="2260740"/>
            <a:ext cx="2143125" cy="0"/>
          </a:xfrm>
          <a:prstGeom prst="bentConnector3">
            <a:avLst/>
          </a:prstGeom>
          <a:ln w="762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9"/>
          <p:cNvSpPr>
            <a:spLocks noChangeArrowheads="1"/>
          </p:cNvSpPr>
          <p:nvPr/>
        </p:nvSpPr>
        <p:spPr bwMode="auto">
          <a:xfrm>
            <a:off x="515449" y="1330756"/>
            <a:ext cx="2669712" cy="1961388"/>
          </a:xfrm>
          <a:prstGeom prst="rect">
            <a:avLst/>
          </a:prstGeom>
          <a:solidFill>
            <a:srgbClr val="70AD47"/>
          </a:solidFill>
          <a:ln w="12700">
            <a:solidFill>
              <a:srgbClr val="375623"/>
            </a:solidFill>
            <a:miter lim="800000"/>
            <a:headEnd/>
            <a:tailEnd/>
          </a:ln>
        </p:spPr>
        <p:txBody>
          <a:bodyPr vert="horz" wrap="square" lIns="63305" tIns="31652" rIns="63305" bIns="31652" numCol="1" anchor="ctr"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更新の期限は、</a:t>
            </a:r>
            <a:endParaRPr kumimoji="0" lang="ja-JP" altLang="ja-JP" sz="1200" dirty="0">
              <a:cs typeface="ＭＳ Ｐゴシック" panose="020B0600070205080204" pitchFamily="50" charset="-128"/>
            </a:endParaRPr>
          </a:p>
          <a:p>
            <a:pPr defTabSz="633039" eaLnBrk="0" fontAlgn="base" hangingPunct="0">
              <a:spcBef>
                <a:spcPct val="0"/>
              </a:spcBef>
              <a:spcAft>
                <a:spcPct val="0"/>
              </a:spcAft>
            </a:pPr>
            <a:r>
              <a:rPr kumimoji="0" lang="ja-JP" altLang="ja-JP" sz="1200" b="1" dirty="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令和４年７月１日より前</a:t>
            </a:r>
            <a:r>
              <a:rPr kumimoji="0" lang="ja-JP"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だった</a:t>
            </a:r>
            <a:r>
              <a:rPr kumimoji="0" lang="ja-JP" altLang="en-US"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74625" indent="-174625" defTabSz="633039" eaLnBrk="0" fontAlgn="base" hangingPunct="0">
              <a:spcBef>
                <a:spcPct val="0"/>
              </a:spcBef>
              <a:spcAft>
                <a:spcPct val="0"/>
              </a:spcAft>
            </a:pPr>
            <a:r>
              <a:rPr kumimoji="0" lang="en-US"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　これまでに更新手続きを行ったことがある方は、更新手続き後に発行された証明書から、更新の期限を御確認ください。</a:t>
            </a:r>
            <a:endParaRPr kumimoji="0" lang="en-US"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74625" indent="-174625" defTabSz="633039" eaLnBrk="0" fontAlgn="base" hangingPunct="0">
              <a:spcBef>
                <a:spcPct val="0"/>
              </a:spcBef>
              <a:spcAft>
                <a:spcPct val="0"/>
              </a:spcAft>
            </a:pPr>
            <a:r>
              <a:rPr kumimoji="0" lang="en-US" altLang="ja-JP"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200" b="1" dirty="0" smtClean="0">
                <a:solidFill>
                  <a:srgbClr val="FFFFFF"/>
                </a:solidFill>
                <a:latin typeface="游ゴシック" panose="020B0400000000000000" pitchFamily="50" charset="-128"/>
                <a:ea typeface="游ゴシック" panose="020B0400000000000000" pitchFamily="50" charset="-128"/>
                <a:cs typeface="Times New Roman" panose="02020603050405020304" pitchFamily="18" charset="0"/>
              </a:rPr>
              <a:t>　これまでに更新手続きを行ったことがない方は、次のページから更新の期限を御確認ください。</a:t>
            </a:r>
            <a:endParaRPr kumimoji="0" lang="ja-JP" altLang="ja-JP" sz="1200" dirty="0">
              <a:latin typeface="Arial" panose="020B0604020202020204" pitchFamily="34" charset="0"/>
            </a:endParaRPr>
          </a:p>
        </p:txBody>
      </p:sp>
      <p:sp>
        <p:nvSpPr>
          <p:cNvPr id="21" name="テキスト ボックス 43"/>
          <p:cNvSpPr txBox="1">
            <a:spLocks noChangeArrowheads="1"/>
          </p:cNvSpPr>
          <p:nvPr/>
        </p:nvSpPr>
        <p:spPr bwMode="auto">
          <a:xfrm>
            <a:off x="1078367" y="3439865"/>
            <a:ext cx="513251" cy="32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305" tIns="31652" rIns="63305" bIns="31652" numCol="1" anchor="t"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0070C0"/>
                </a:solidFill>
                <a:latin typeface="游ゴシック" panose="020B0400000000000000" pitchFamily="50" charset="-128"/>
                <a:ea typeface="游ゴシック" panose="020B0400000000000000" pitchFamily="50" charset="-128"/>
                <a:cs typeface="ＭＳ Ｐゴシック" panose="020B0600070205080204" pitchFamily="50" charset="-128"/>
              </a:rPr>
              <a:t>はい</a:t>
            </a:r>
            <a:endParaRPr kumimoji="0" lang="ja-JP" altLang="ja-JP" sz="1200" dirty="0">
              <a:latin typeface="Arial" panose="020B0604020202020204" pitchFamily="34" charset="0"/>
            </a:endParaRPr>
          </a:p>
        </p:txBody>
      </p:sp>
      <p:sp>
        <p:nvSpPr>
          <p:cNvPr id="26" name="テキスト ボックス 49"/>
          <p:cNvSpPr txBox="1">
            <a:spLocks noChangeArrowheads="1"/>
          </p:cNvSpPr>
          <p:nvPr/>
        </p:nvSpPr>
        <p:spPr bwMode="auto">
          <a:xfrm>
            <a:off x="3348927" y="1989432"/>
            <a:ext cx="773493" cy="32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305" tIns="31652" rIns="63305" bIns="31652" numCol="1" anchor="t"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0070C0"/>
                </a:solidFill>
                <a:latin typeface="游ゴシック" panose="020B0400000000000000" pitchFamily="50" charset="-128"/>
                <a:ea typeface="游ゴシック" panose="020B0400000000000000" pitchFamily="50" charset="-128"/>
                <a:cs typeface="ＭＳ Ｐゴシック" panose="020B0600070205080204" pitchFamily="50" charset="-128"/>
              </a:rPr>
              <a:t>いいえ</a:t>
            </a:r>
            <a:endParaRPr kumimoji="0" lang="ja-JP" altLang="ja-JP" sz="1200" dirty="0">
              <a:latin typeface="Arial" panose="020B0604020202020204" pitchFamily="34" charset="0"/>
            </a:endParaRPr>
          </a:p>
        </p:txBody>
      </p:sp>
      <p:sp>
        <p:nvSpPr>
          <p:cNvPr id="28" name="Rectangle 27"/>
          <p:cNvSpPr>
            <a:spLocks noChangeArrowheads="1"/>
          </p:cNvSpPr>
          <p:nvPr/>
        </p:nvSpPr>
        <p:spPr bwMode="auto">
          <a:xfrm>
            <a:off x="0" y="2609518"/>
            <a:ext cx="127911" cy="2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3305" tIns="31652" rIns="63305" bIns="31652" numCol="1" anchor="ctr" anchorCtr="0" compatLnSpc="1">
            <a:prstTxWarp prst="textNoShape">
              <a:avLst/>
            </a:prstTxWarp>
            <a:spAutoFit/>
          </a:bodyPr>
          <a:lstStyle/>
          <a:p>
            <a:endParaRPr lang="ja-JP" altLang="en-US" sz="1246"/>
          </a:p>
        </p:txBody>
      </p:sp>
      <p:sp>
        <p:nvSpPr>
          <p:cNvPr id="29" name="Rectangle 46"/>
          <p:cNvSpPr>
            <a:spLocks noChangeArrowheads="1"/>
          </p:cNvSpPr>
          <p:nvPr/>
        </p:nvSpPr>
        <p:spPr bwMode="auto">
          <a:xfrm>
            <a:off x="0" y="2767780"/>
            <a:ext cx="127911" cy="2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3305" tIns="31652" rIns="63305" bIns="31652" numCol="1" anchor="ctr" anchorCtr="0" compatLnSpc="1">
            <a:prstTxWarp prst="textNoShape">
              <a:avLst/>
            </a:prstTxWarp>
            <a:spAutoFit/>
          </a:bodyPr>
          <a:lstStyle/>
          <a:p>
            <a:endParaRPr lang="ja-JP" altLang="en-US" sz="1246"/>
          </a:p>
        </p:txBody>
      </p:sp>
      <p:sp>
        <p:nvSpPr>
          <p:cNvPr id="30" name="タイトル 1"/>
          <p:cNvSpPr txBox="1">
            <a:spLocks/>
          </p:cNvSpPr>
          <p:nvPr/>
        </p:nvSpPr>
        <p:spPr>
          <a:xfrm>
            <a:off x="515449" y="318890"/>
            <a:ext cx="5839631" cy="864000"/>
          </a:xfrm>
          <a:prstGeom prst="rect">
            <a:avLst/>
          </a:prstGeom>
          <a:solidFill>
            <a:schemeClr val="bg1">
              <a:lumMod val="75000"/>
            </a:schemeClr>
          </a:solidFill>
        </p:spPr>
        <p:txBody>
          <a:bodyPr anchor="ctr">
            <a:normAutofit fontScale="97500"/>
          </a:bodyPr>
          <a:lst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a:lstStyle>
          <a:p>
            <a:pPr algn="ctr"/>
            <a:r>
              <a:rPr lang="ja-JP" altLang="en-US" b="1" dirty="0" smtClean="0">
                <a:latin typeface="+mn-ea"/>
                <a:ea typeface="+mn-ea"/>
              </a:rPr>
              <a:t>平成２１年４月</a:t>
            </a:r>
            <a:r>
              <a:rPr lang="ja-JP" altLang="en-US" b="1" dirty="0" smtClean="0">
                <a:latin typeface="+mn-ea"/>
                <a:ea typeface="+mn-ea"/>
              </a:rPr>
              <a:t>１日より前</a:t>
            </a:r>
            <a:r>
              <a:rPr lang="ja-JP" altLang="en-US" b="1" dirty="0" smtClean="0">
                <a:latin typeface="+mn-ea"/>
                <a:ea typeface="+mn-ea"/>
              </a:rPr>
              <a:t>に</a:t>
            </a:r>
            <a:endParaRPr lang="en-US" altLang="ja-JP" b="1" dirty="0" smtClean="0">
              <a:latin typeface="+mn-ea"/>
              <a:ea typeface="+mn-ea"/>
            </a:endParaRPr>
          </a:p>
          <a:p>
            <a:pPr algn="ctr"/>
            <a:r>
              <a:rPr lang="ja-JP" altLang="en-US" b="1" dirty="0" smtClean="0">
                <a:latin typeface="+mn-ea"/>
                <a:ea typeface="+mn-ea"/>
              </a:rPr>
              <a:t>授与された免許状をお持ちの方</a:t>
            </a:r>
            <a:endParaRPr lang="ja-JP" altLang="en-US" b="1" dirty="0">
              <a:latin typeface="+mn-ea"/>
              <a:ea typeface="+mn-ea"/>
            </a:endParaRPr>
          </a:p>
        </p:txBody>
      </p:sp>
      <p:cxnSp>
        <p:nvCxnSpPr>
          <p:cNvPr id="32" name="カギ線コネクタ 31"/>
          <p:cNvCxnSpPr/>
          <p:nvPr/>
        </p:nvCxnSpPr>
        <p:spPr>
          <a:xfrm>
            <a:off x="3185161" y="5427981"/>
            <a:ext cx="2143125" cy="0"/>
          </a:xfrm>
          <a:prstGeom prst="bentConnector3">
            <a:avLst/>
          </a:prstGeom>
          <a:ln w="762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49"/>
          <p:cNvSpPr txBox="1">
            <a:spLocks noChangeArrowheads="1"/>
          </p:cNvSpPr>
          <p:nvPr/>
        </p:nvSpPr>
        <p:spPr bwMode="auto">
          <a:xfrm>
            <a:off x="3348927" y="5105963"/>
            <a:ext cx="773493" cy="32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305" tIns="31652" rIns="63305" bIns="31652" numCol="1" anchor="t"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0070C0"/>
                </a:solidFill>
                <a:latin typeface="游ゴシック" panose="020B0400000000000000" pitchFamily="50" charset="-128"/>
                <a:ea typeface="游ゴシック" panose="020B0400000000000000" pitchFamily="50" charset="-128"/>
                <a:cs typeface="ＭＳ Ｐゴシック" panose="020B0600070205080204" pitchFamily="50" charset="-128"/>
              </a:rPr>
              <a:t>いいえ</a:t>
            </a:r>
            <a:endParaRPr kumimoji="0" lang="ja-JP" altLang="ja-JP" sz="1200" dirty="0">
              <a:latin typeface="Arial" panose="020B0604020202020204" pitchFamily="34" charset="0"/>
            </a:endParaRPr>
          </a:p>
        </p:txBody>
      </p:sp>
      <p:sp>
        <p:nvSpPr>
          <p:cNvPr id="36" name="テキスト ボックス 43"/>
          <p:cNvSpPr txBox="1">
            <a:spLocks noChangeArrowheads="1"/>
          </p:cNvSpPr>
          <p:nvPr/>
        </p:nvSpPr>
        <p:spPr bwMode="auto">
          <a:xfrm>
            <a:off x="1078367" y="6111924"/>
            <a:ext cx="513251" cy="32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305" tIns="31652" rIns="63305" bIns="31652" numCol="1" anchor="t" anchorCtr="0" compatLnSpc="1">
            <a:prstTxWarp prst="textNoShape">
              <a:avLst/>
            </a:prstTxWarp>
          </a:bodyPr>
          <a:lstStyle/>
          <a:p>
            <a:pPr defTabSz="633039" eaLnBrk="0" fontAlgn="base" hangingPunct="0">
              <a:spcBef>
                <a:spcPct val="0"/>
              </a:spcBef>
              <a:spcAft>
                <a:spcPct val="0"/>
              </a:spcAft>
            </a:pPr>
            <a:r>
              <a:rPr kumimoji="0" lang="ja-JP" altLang="ja-JP" sz="1200" b="1" dirty="0">
                <a:solidFill>
                  <a:srgbClr val="0070C0"/>
                </a:solidFill>
                <a:latin typeface="游ゴシック" panose="020B0400000000000000" pitchFamily="50" charset="-128"/>
                <a:ea typeface="游ゴシック" panose="020B0400000000000000" pitchFamily="50" charset="-128"/>
                <a:cs typeface="ＭＳ Ｐゴシック" panose="020B0600070205080204" pitchFamily="50" charset="-128"/>
              </a:rPr>
              <a:t>はい</a:t>
            </a:r>
            <a:endParaRPr kumimoji="0" lang="ja-JP" altLang="ja-JP" sz="1200" dirty="0">
              <a:latin typeface="Arial" panose="020B0604020202020204" pitchFamily="34" charset="0"/>
            </a:endParaRPr>
          </a:p>
        </p:txBody>
      </p:sp>
      <p:sp>
        <p:nvSpPr>
          <p:cNvPr id="2" name="線吹き出し 2 (枠付き) 1"/>
          <p:cNvSpPr/>
          <p:nvPr/>
        </p:nvSpPr>
        <p:spPr>
          <a:xfrm>
            <a:off x="1866378" y="3432159"/>
            <a:ext cx="3461908" cy="1224000"/>
          </a:xfrm>
          <a:prstGeom prst="borderCallout2">
            <a:avLst>
              <a:gd name="adj1" fmla="val 102666"/>
              <a:gd name="adj2" fmla="val 8167"/>
              <a:gd name="adj3" fmla="val 113923"/>
              <a:gd name="adj4" fmla="val 5932"/>
              <a:gd name="adj5" fmla="val 147598"/>
              <a:gd name="adj6" fmla="val 106"/>
            </a:avLst>
          </a:prstGeom>
          <a:solidFill>
            <a:schemeClr val="bg1"/>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050" dirty="0" smtClean="0">
                <a:solidFill>
                  <a:schemeClr val="tx1">
                    <a:lumMod val="65000"/>
                    <a:lumOff val="35000"/>
                  </a:schemeClr>
                </a:solidFill>
                <a:latin typeface="+mn-ea"/>
              </a:rPr>
              <a:t>（</a:t>
            </a:r>
            <a:r>
              <a:rPr lang="en-US" altLang="ja-JP" sz="1050" dirty="0">
                <a:solidFill>
                  <a:schemeClr val="tx1">
                    <a:lumMod val="65000"/>
                    <a:lumOff val="35000"/>
                  </a:schemeClr>
                </a:solidFill>
                <a:latin typeface="+mn-ea"/>
              </a:rPr>
              <a:t>1</a:t>
            </a:r>
            <a:r>
              <a:rPr lang="ja-JP" altLang="ja-JP" sz="1050" dirty="0">
                <a:solidFill>
                  <a:schemeClr val="tx1">
                    <a:lumMod val="65000"/>
                    <a:lumOff val="35000"/>
                  </a:schemeClr>
                </a:solidFill>
                <a:latin typeface="+mn-ea"/>
              </a:rPr>
              <a:t>）校長（園長）・副校長（副園長）・</a:t>
            </a:r>
            <a:r>
              <a:rPr lang="ja-JP" altLang="ja-JP" sz="1050" dirty="0" smtClean="0">
                <a:solidFill>
                  <a:schemeClr val="tx1">
                    <a:lumMod val="65000"/>
                    <a:lumOff val="35000"/>
                  </a:schemeClr>
                </a:solidFill>
                <a:latin typeface="+mn-ea"/>
              </a:rPr>
              <a:t>教頭</a:t>
            </a:r>
            <a:endParaRPr lang="en-US" altLang="ja-JP" sz="1050" dirty="0" smtClean="0">
              <a:solidFill>
                <a:schemeClr val="tx1">
                  <a:lumMod val="65000"/>
                  <a:lumOff val="35000"/>
                </a:schemeClr>
              </a:solidFill>
              <a:latin typeface="+mn-ea"/>
            </a:endParaRPr>
          </a:p>
          <a:p>
            <a:r>
              <a:rPr lang="ja-JP" altLang="ja-JP" sz="1050" dirty="0" smtClean="0">
                <a:solidFill>
                  <a:schemeClr val="tx1">
                    <a:lumMod val="65000"/>
                    <a:lumOff val="35000"/>
                  </a:schemeClr>
                </a:solidFill>
                <a:latin typeface="+mn-ea"/>
              </a:rPr>
              <a:t>（</a:t>
            </a:r>
            <a:r>
              <a:rPr lang="en-US" altLang="ja-JP" sz="1050" dirty="0">
                <a:solidFill>
                  <a:schemeClr val="tx1">
                    <a:lumMod val="65000"/>
                    <a:lumOff val="35000"/>
                  </a:schemeClr>
                </a:solidFill>
                <a:latin typeface="+mn-ea"/>
              </a:rPr>
              <a:t>2</a:t>
            </a:r>
            <a:r>
              <a:rPr lang="ja-JP" altLang="ja-JP" sz="1050" dirty="0">
                <a:solidFill>
                  <a:schemeClr val="tx1">
                    <a:lumMod val="65000"/>
                    <a:lumOff val="35000"/>
                  </a:schemeClr>
                </a:solidFill>
                <a:latin typeface="+mn-ea"/>
              </a:rPr>
              <a:t>）主幹教諭・指導教諭・教諭・助教諭・保育教諭・助保育教諭・養護教諭・養護助教諭・栄養</a:t>
            </a:r>
            <a:r>
              <a:rPr lang="ja-JP" altLang="ja-JP" sz="1050" dirty="0" smtClean="0">
                <a:solidFill>
                  <a:schemeClr val="tx1">
                    <a:lumMod val="65000"/>
                    <a:lumOff val="35000"/>
                  </a:schemeClr>
                </a:solidFill>
                <a:latin typeface="+mn-ea"/>
              </a:rPr>
              <a:t>教諭</a:t>
            </a:r>
            <a:endParaRPr lang="en-US" altLang="ja-JP" sz="1050" dirty="0" smtClean="0">
              <a:solidFill>
                <a:schemeClr val="tx1">
                  <a:lumMod val="65000"/>
                  <a:lumOff val="35000"/>
                </a:schemeClr>
              </a:solidFill>
              <a:latin typeface="+mn-ea"/>
            </a:endParaRPr>
          </a:p>
          <a:p>
            <a:r>
              <a:rPr lang="ja-JP" altLang="ja-JP" sz="1050" dirty="0" smtClean="0">
                <a:solidFill>
                  <a:schemeClr val="tx1">
                    <a:lumMod val="65000"/>
                    <a:lumOff val="35000"/>
                  </a:schemeClr>
                </a:solidFill>
                <a:latin typeface="+mn-ea"/>
              </a:rPr>
              <a:t>（</a:t>
            </a:r>
            <a:r>
              <a:rPr lang="en-US" altLang="ja-JP" sz="1050" dirty="0">
                <a:solidFill>
                  <a:schemeClr val="tx1">
                    <a:lumMod val="65000"/>
                    <a:lumOff val="35000"/>
                  </a:schemeClr>
                </a:solidFill>
                <a:latin typeface="+mn-ea"/>
              </a:rPr>
              <a:t>3</a:t>
            </a:r>
            <a:r>
              <a:rPr lang="ja-JP" altLang="ja-JP" sz="1050" dirty="0">
                <a:solidFill>
                  <a:schemeClr val="tx1">
                    <a:lumMod val="65000"/>
                    <a:lumOff val="35000"/>
                  </a:schemeClr>
                </a:solidFill>
                <a:latin typeface="+mn-ea"/>
              </a:rPr>
              <a:t>）講師（常勤・非常勤）</a:t>
            </a:r>
          </a:p>
          <a:p>
            <a:r>
              <a:rPr lang="ja-JP" altLang="ja-JP" sz="1050" dirty="0">
                <a:solidFill>
                  <a:schemeClr val="tx1">
                    <a:lumMod val="65000"/>
                    <a:lumOff val="35000"/>
                  </a:schemeClr>
                </a:solidFill>
                <a:latin typeface="+mn-ea"/>
              </a:rPr>
              <a:t>（</a:t>
            </a:r>
            <a:r>
              <a:rPr lang="en-US" altLang="ja-JP" sz="1050" dirty="0">
                <a:solidFill>
                  <a:schemeClr val="tx1">
                    <a:lumMod val="65000"/>
                    <a:lumOff val="35000"/>
                  </a:schemeClr>
                </a:solidFill>
                <a:latin typeface="+mn-ea"/>
              </a:rPr>
              <a:t>4</a:t>
            </a:r>
            <a:r>
              <a:rPr lang="ja-JP" altLang="ja-JP" sz="1050" dirty="0">
                <a:solidFill>
                  <a:schemeClr val="tx1">
                    <a:lumMod val="65000"/>
                    <a:lumOff val="35000"/>
                  </a:schemeClr>
                </a:solidFill>
                <a:latin typeface="+mn-ea"/>
              </a:rPr>
              <a:t>）教育長・教育次長・指導主事・社会教育主事</a:t>
            </a:r>
            <a:r>
              <a:rPr lang="ja-JP" altLang="ja-JP" sz="1050" dirty="0" smtClean="0">
                <a:solidFill>
                  <a:schemeClr val="tx1">
                    <a:lumMod val="65000"/>
                    <a:lumOff val="35000"/>
                  </a:schemeClr>
                </a:solidFill>
                <a:latin typeface="+mn-ea"/>
              </a:rPr>
              <a:t>等</a:t>
            </a:r>
            <a:endParaRPr lang="en-US" altLang="ja-JP" sz="1050" dirty="0">
              <a:solidFill>
                <a:schemeClr val="tx1">
                  <a:lumMod val="65000"/>
                  <a:lumOff val="35000"/>
                </a:schemeClr>
              </a:solidFill>
              <a:latin typeface="+mn-ea"/>
            </a:endParaRPr>
          </a:p>
          <a:p>
            <a:r>
              <a:rPr lang="ja-JP" altLang="ja-JP" sz="1050" dirty="0" smtClean="0">
                <a:solidFill>
                  <a:schemeClr val="tx1">
                    <a:lumMod val="65000"/>
                    <a:lumOff val="35000"/>
                  </a:schemeClr>
                </a:solidFill>
                <a:latin typeface="+mn-ea"/>
              </a:rPr>
              <a:t>（</a:t>
            </a:r>
            <a:r>
              <a:rPr lang="en-US" altLang="ja-JP" sz="1050" dirty="0">
                <a:solidFill>
                  <a:schemeClr val="tx1">
                    <a:lumMod val="65000"/>
                    <a:lumOff val="35000"/>
                  </a:schemeClr>
                </a:solidFill>
                <a:latin typeface="+mn-ea"/>
              </a:rPr>
              <a:t>5</a:t>
            </a:r>
            <a:r>
              <a:rPr lang="ja-JP" altLang="ja-JP" sz="1050" dirty="0">
                <a:solidFill>
                  <a:schemeClr val="tx1">
                    <a:lumMod val="65000"/>
                    <a:lumOff val="35000"/>
                  </a:schemeClr>
                </a:solidFill>
                <a:latin typeface="+mn-ea"/>
              </a:rPr>
              <a:t>）（</a:t>
            </a:r>
            <a:r>
              <a:rPr lang="en-US" altLang="ja-JP" sz="1050" dirty="0">
                <a:solidFill>
                  <a:schemeClr val="tx1">
                    <a:lumMod val="65000"/>
                    <a:lumOff val="35000"/>
                  </a:schemeClr>
                </a:solidFill>
                <a:latin typeface="+mn-ea"/>
              </a:rPr>
              <a:t>4</a:t>
            </a:r>
            <a:r>
              <a:rPr lang="ja-JP" altLang="ja-JP" sz="1050" dirty="0">
                <a:solidFill>
                  <a:schemeClr val="tx1">
                    <a:lumMod val="65000"/>
                    <a:lumOff val="35000"/>
                  </a:schemeClr>
                </a:solidFill>
                <a:latin typeface="+mn-ea"/>
              </a:rPr>
              <a:t>）に準ずるものとして免許管理者が定める</a:t>
            </a:r>
            <a:r>
              <a:rPr lang="ja-JP" altLang="ja-JP" sz="1050" dirty="0" smtClean="0">
                <a:solidFill>
                  <a:schemeClr val="tx1">
                    <a:lumMod val="65000"/>
                    <a:lumOff val="35000"/>
                  </a:schemeClr>
                </a:solidFill>
                <a:latin typeface="+mn-ea"/>
              </a:rPr>
              <a:t>者</a:t>
            </a:r>
            <a:endParaRPr lang="en-US" altLang="ja-JP" sz="1050" dirty="0">
              <a:solidFill>
                <a:schemeClr val="tx1">
                  <a:lumMod val="65000"/>
                  <a:lumOff val="35000"/>
                </a:schemeClr>
              </a:solidFill>
              <a:latin typeface="+mn-ea"/>
            </a:endParaRPr>
          </a:p>
          <a:p>
            <a:r>
              <a:rPr lang="ja-JP" altLang="en-US" sz="1050" dirty="0">
                <a:solidFill>
                  <a:schemeClr val="tx1">
                    <a:lumMod val="65000"/>
                    <a:lumOff val="35000"/>
                  </a:schemeClr>
                </a:solidFill>
                <a:latin typeface="+mn-ea"/>
              </a:rPr>
              <a:t>（</a:t>
            </a:r>
            <a:r>
              <a:rPr lang="en-US" altLang="ja-JP" sz="1050" dirty="0" smtClean="0">
                <a:solidFill>
                  <a:schemeClr val="tx1">
                    <a:lumMod val="65000"/>
                    <a:lumOff val="35000"/>
                  </a:schemeClr>
                </a:solidFill>
                <a:latin typeface="+mn-ea"/>
              </a:rPr>
              <a:t>6</a:t>
            </a:r>
            <a:r>
              <a:rPr lang="ja-JP" altLang="ja-JP" sz="1050" dirty="0">
                <a:solidFill>
                  <a:schemeClr val="tx1">
                    <a:lumMod val="65000"/>
                    <a:lumOff val="35000"/>
                  </a:schemeClr>
                </a:solidFill>
                <a:latin typeface="+mn-ea"/>
              </a:rPr>
              <a:t>）その他文部科学大臣が別に定める者</a:t>
            </a:r>
          </a:p>
        </p:txBody>
      </p:sp>
      <p:sp>
        <p:nvSpPr>
          <p:cNvPr id="3" name="テキスト ボックス 2"/>
          <p:cNvSpPr txBox="1"/>
          <p:nvPr/>
        </p:nvSpPr>
        <p:spPr>
          <a:xfrm>
            <a:off x="304068" y="7105"/>
            <a:ext cx="3431605" cy="369332"/>
          </a:xfrm>
          <a:prstGeom prst="rect">
            <a:avLst/>
          </a:prstGeom>
          <a:noFill/>
        </p:spPr>
        <p:txBody>
          <a:bodyPr wrap="square" rtlCol="0">
            <a:spAutoFit/>
          </a:bodyPr>
          <a:lstStyle/>
          <a:p>
            <a:r>
              <a:rPr lang="en-US" altLang="ja-JP" dirty="0"/>
              <a:t>〔</a:t>
            </a:r>
            <a:r>
              <a:rPr kumimoji="1" lang="ja-JP" altLang="en-US" dirty="0" smtClean="0"/>
              <a:t>免許状の有効・失効の確認</a:t>
            </a:r>
            <a:r>
              <a:rPr kumimoji="1" lang="en-US" altLang="ja-JP" dirty="0" smtClean="0"/>
              <a:t>〕</a:t>
            </a:r>
            <a:endParaRPr kumimoji="1" lang="ja-JP" altLang="en-US" dirty="0"/>
          </a:p>
        </p:txBody>
      </p:sp>
    </p:spTree>
    <p:extLst>
      <p:ext uri="{BB962C8B-B14F-4D97-AF65-F5344CB8AC3E}">
        <p14:creationId xmlns:p14="http://schemas.microsoft.com/office/powerpoint/2010/main" val="3079476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20237665"/>
              </p:ext>
            </p:extLst>
          </p:nvPr>
        </p:nvGraphicFramePr>
        <p:xfrm>
          <a:off x="402723" y="1773517"/>
          <a:ext cx="5904001" cy="5146093"/>
        </p:xfrm>
        <a:graphic>
          <a:graphicData uri="http://schemas.openxmlformats.org/drawingml/2006/table">
            <a:tbl>
              <a:tblPr>
                <a:tableStyleId>{616DA210-FB5B-4158-B5E0-FEB733F419BA}</a:tableStyleId>
              </a:tblPr>
              <a:tblGrid>
                <a:gridCol w="771764">
                  <a:extLst>
                    <a:ext uri="{9D8B030D-6E8A-4147-A177-3AD203B41FA5}">
                      <a16:colId xmlns:a16="http://schemas.microsoft.com/office/drawing/2014/main" val="2713153487"/>
                    </a:ext>
                  </a:extLst>
                </a:gridCol>
                <a:gridCol w="1473369">
                  <a:extLst>
                    <a:ext uri="{9D8B030D-6E8A-4147-A177-3AD203B41FA5}">
                      <a16:colId xmlns:a16="http://schemas.microsoft.com/office/drawing/2014/main" val="3006405109"/>
                    </a:ext>
                  </a:extLst>
                </a:gridCol>
                <a:gridCol w="473583">
                  <a:extLst>
                    <a:ext uri="{9D8B030D-6E8A-4147-A177-3AD203B41FA5}">
                      <a16:colId xmlns:a16="http://schemas.microsoft.com/office/drawing/2014/main" val="2015074164"/>
                    </a:ext>
                  </a:extLst>
                </a:gridCol>
                <a:gridCol w="1473369">
                  <a:extLst>
                    <a:ext uri="{9D8B030D-6E8A-4147-A177-3AD203B41FA5}">
                      <a16:colId xmlns:a16="http://schemas.microsoft.com/office/drawing/2014/main" val="912824570"/>
                    </a:ext>
                  </a:extLst>
                </a:gridCol>
                <a:gridCol w="1711916">
                  <a:extLst>
                    <a:ext uri="{9D8B030D-6E8A-4147-A177-3AD203B41FA5}">
                      <a16:colId xmlns:a16="http://schemas.microsoft.com/office/drawing/2014/main" val="3870216426"/>
                    </a:ext>
                  </a:extLst>
                </a:gridCol>
              </a:tblGrid>
              <a:tr h="166093">
                <a:tc>
                  <a:txBody>
                    <a:bodyPr/>
                    <a:lstStyle/>
                    <a:p>
                      <a:pPr algn="ctr" fontAlgn="ctr"/>
                      <a:r>
                        <a:rPr lang="ja-JP" altLang="en-US" sz="1050" u="none" strike="noStrike" dirty="0">
                          <a:effectLst/>
                        </a:rPr>
                        <a:t>グループ</a:t>
                      </a:r>
                      <a:endParaRPr lang="ja-JP" altLang="en-US" sz="1050" b="1" i="0" u="none" strike="noStrike" dirty="0">
                        <a:solidFill>
                          <a:srgbClr val="000000"/>
                        </a:solidFill>
                        <a:effectLst/>
                        <a:latin typeface="+mn-ea"/>
                        <a:ea typeface="+mn-ea"/>
                      </a:endParaRPr>
                    </a:p>
                  </a:txBody>
                  <a:tcPr marL="5980" marR="5980" marT="5980" marB="0" anchor="ctr"/>
                </a:tc>
                <a:tc gridSpan="3">
                  <a:txBody>
                    <a:bodyPr/>
                    <a:lstStyle/>
                    <a:p>
                      <a:pPr algn="ctr" fontAlgn="ctr"/>
                      <a:r>
                        <a:rPr lang="ja-JP" altLang="en-US" sz="1050" u="none" strike="noStrike">
                          <a:effectLst/>
                        </a:rPr>
                        <a:t>生年月日</a:t>
                      </a:r>
                      <a:endParaRPr lang="ja-JP" altLang="en-US" sz="1050" b="1" i="0" u="none" strike="noStrike">
                        <a:solidFill>
                          <a:srgbClr val="000000"/>
                        </a:solidFill>
                        <a:effectLst/>
                        <a:latin typeface="+mn-ea"/>
                        <a:ea typeface="+mn-ea"/>
                      </a:endParaRPr>
                    </a:p>
                  </a:txBody>
                  <a:tcPr marL="5980" marR="5980" marT="5980" marB="0" anchor="ct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050" u="none" strike="noStrike">
                          <a:effectLst/>
                        </a:rPr>
                        <a:t>最初の修了確認期限</a:t>
                      </a:r>
                      <a:endParaRPr lang="ja-JP" altLang="en-US" sz="1050" b="1" i="0" u="none" strike="noStrike">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1994658429"/>
                  </a:ext>
                </a:extLst>
              </a:tr>
              <a:tr h="163319">
                <a:tc rowSpan="3">
                  <a:txBody>
                    <a:bodyPr/>
                    <a:lstStyle/>
                    <a:p>
                      <a:pPr algn="ctr" fontAlgn="ctr"/>
                      <a:r>
                        <a:rPr lang="en-US" altLang="ja-JP" sz="1050" u="none" strike="noStrike" dirty="0">
                          <a:effectLst/>
                        </a:rPr>
                        <a:t>1</a:t>
                      </a:r>
                      <a:endParaRPr lang="en-US" altLang="ja-JP"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30</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31</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a:effectLst/>
                        </a:rPr>
                        <a:t>平成</a:t>
                      </a:r>
                      <a:r>
                        <a:rPr lang="en-US" altLang="ja-JP" sz="1050" u="none" strike="noStrike">
                          <a:effectLst/>
                        </a:rPr>
                        <a:t>23</a:t>
                      </a:r>
                      <a:r>
                        <a:rPr lang="ja-JP" altLang="en-US" sz="1050" u="none" strike="noStrike">
                          <a:effectLst/>
                        </a:rPr>
                        <a:t>年</a:t>
                      </a:r>
                      <a:r>
                        <a:rPr lang="en-US" altLang="ja-JP" sz="1050" u="none" strike="noStrike">
                          <a:effectLst/>
                        </a:rPr>
                        <a:t>3</a:t>
                      </a:r>
                      <a:r>
                        <a:rPr lang="ja-JP" altLang="en-US" sz="1050" u="none" strike="noStrike">
                          <a:effectLst/>
                        </a:rPr>
                        <a:t>月</a:t>
                      </a:r>
                      <a:r>
                        <a:rPr lang="en-US" altLang="ja-JP" sz="1050" u="none" strike="noStrike">
                          <a:effectLst/>
                        </a:rPr>
                        <a:t>31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3452826965"/>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40</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41</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304737136"/>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50</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51</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4220930913"/>
                  </a:ext>
                </a:extLst>
              </a:tr>
              <a:tr h="163319">
                <a:tc rowSpan="3">
                  <a:txBody>
                    <a:bodyPr/>
                    <a:lstStyle/>
                    <a:p>
                      <a:pPr algn="ctr" fontAlgn="ctr"/>
                      <a:r>
                        <a:rPr lang="en-US" altLang="ja-JP" sz="1050" u="none" strike="noStrike" dirty="0">
                          <a:effectLst/>
                        </a:rPr>
                        <a:t>2</a:t>
                      </a:r>
                      <a:endParaRPr lang="en-US" altLang="ja-JP"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31</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32</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平成</a:t>
                      </a:r>
                      <a:r>
                        <a:rPr lang="en-US" altLang="ja-JP" sz="1050" u="none" strike="noStrike" dirty="0">
                          <a:effectLst/>
                        </a:rPr>
                        <a:t>24</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364226094"/>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41</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42</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669534288"/>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51</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52</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4128502651"/>
                  </a:ext>
                </a:extLst>
              </a:tr>
              <a:tr h="163319">
                <a:tc rowSpan="3">
                  <a:txBody>
                    <a:bodyPr/>
                    <a:lstStyle/>
                    <a:p>
                      <a:pPr algn="ctr" fontAlgn="ctr"/>
                      <a:r>
                        <a:rPr lang="en-US" altLang="ja-JP" sz="1050" u="none" strike="noStrike">
                          <a:effectLst/>
                        </a:rPr>
                        <a:t>3</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32</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33</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a:effectLst/>
                        </a:rPr>
                        <a:t>平成</a:t>
                      </a:r>
                      <a:r>
                        <a:rPr lang="en-US" altLang="ja-JP" sz="1050" u="none" strike="noStrike">
                          <a:effectLst/>
                        </a:rPr>
                        <a:t>25</a:t>
                      </a:r>
                      <a:r>
                        <a:rPr lang="ja-JP" altLang="en-US" sz="1050" u="none" strike="noStrike">
                          <a:effectLst/>
                        </a:rPr>
                        <a:t>年</a:t>
                      </a:r>
                      <a:r>
                        <a:rPr lang="en-US" altLang="ja-JP" sz="1050" u="none" strike="noStrike">
                          <a:effectLst/>
                        </a:rPr>
                        <a:t>3</a:t>
                      </a:r>
                      <a:r>
                        <a:rPr lang="ja-JP" altLang="en-US" sz="1050" u="none" strike="noStrike">
                          <a:effectLst/>
                        </a:rPr>
                        <a:t>月</a:t>
                      </a:r>
                      <a:r>
                        <a:rPr lang="en-US" altLang="ja-JP" sz="1050" u="none" strike="noStrike">
                          <a:effectLst/>
                        </a:rPr>
                        <a:t>31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2399784217"/>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42</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43</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3713469283"/>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52</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53</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153091213"/>
                  </a:ext>
                </a:extLst>
              </a:tr>
              <a:tr h="163319">
                <a:tc rowSpan="3">
                  <a:txBody>
                    <a:bodyPr/>
                    <a:lstStyle/>
                    <a:p>
                      <a:pPr algn="ctr" fontAlgn="ctr"/>
                      <a:r>
                        <a:rPr lang="en-US" altLang="ja-JP" sz="1050" u="none" strike="noStrike">
                          <a:effectLst/>
                        </a:rPr>
                        <a:t>4</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33</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34</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平成</a:t>
                      </a:r>
                      <a:r>
                        <a:rPr lang="en-US" altLang="ja-JP" sz="1050" u="none" strike="noStrike" dirty="0">
                          <a:effectLst/>
                        </a:rPr>
                        <a:t>26</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2105071502"/>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43</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44</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576333816"/>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53</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54</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4240385602"/>
                  </a:ext>
                </a:extLst>
              </a:tr>
              <a:tr h="163319">
                <a:tc rowSpan="3">
                  <a:txBody>
                    <a:bodyPr/>
                    <a:lstStyle/>
                    <a:p>
                      <a:pPr algn="ctr" fontAlgn="ctr"/>
                      <a:r>
                        <a:rPr lang="en-US" altLang="ja-JP" sz="1050" u="none" strike="noStrike">
                          <a:effectLst/>
                        </a:rPr>
                        <a:t>5</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34</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35</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a:effectLst/>
                        </a:rPr>
                        <a:t>平成</a:t>
                      </a:r>
                      <a:r>
                        <a:rPr lang="en-US" altLang="ja-JP" sz="1050" u="none" strike="noStrike">
                          <a:effectLst/>
                        </a:rPr>
                        <a:t>27</a:t>
                      </a:r>
                      <a:r>
                        <a:rPr lang="ja-JP" altLang="en-US" sz="1050" u="none" strike="noStrike">
                          <a:effectLst/>
                        </a:rPr>
                        <a:t>年</a:t>
                      </a:r>
                      <a:r>
                        <a:rPr lang="en-US" altLang="ja-JP" sz="1050" u="none" strike="noStrike">
                          <a:effectLst/>
                        </a:rPr>
                        <a:t>3</a:t>
                      </a:r>
                      <a:r>
                        <a:rPr lang="ja-JP" altLang="en-US" sz="1050" u="none" strike="noStrike">
                          <a:effectLst/>
                        </a:rPr>
                        <a:t>月</a:t>
                      </a:r>
                      <a:r>
                        <a:rPr lang="en-US" altLang="ja-JP" sz="1050" u="none" strike="noStrike">
                          <a:effectLst/>
                        </a:rPr>
                        <a:t>31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2851610823"/>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44</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45</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559239472"/>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54</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55</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081862328"/>
                  </a:ext>
                </a:extLst>
              </a:tr>
              <a:tr h="163319">
                <a:tc rowSpan="3">
                  <a:txBody>
                    <a:bodyPr/>
                    <a:lstStyle/>
                    <a:p>
                      <a:pPr algn="ctr" fontAlgn="ctr"/>
                      <a:r>
                        <a:rPr lang="en-US" altLang="ja-JP" sz="1050" u="none" strike="noStrike">
                          <a:effectLst/>
                        </a:rPr>
                        <a:t>6</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35</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36</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平成</a:t>
                      </a:r>
                      <a:r>
                        <a:rPr lang="en-US" altLang="ja-JP" sz="1050" u="none" strike="noStrike" dirty="0">
                          <a:effectLst/>
                        </a:rPr>
                        <a:t>28</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2729903572"/>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45</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46</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3327147692"/>
                  </a:ext>
                </a:extLst>
              </a:tr>
              <a:tr h="163319">
                <a:tc vMerge="1">
                  <a:txBody>
                    <a:bodyPr/>
                    <a:lstStyle/>
                    <a:p>
                      <a:endParaRPr kumimoji="1" lang="ja-JP" altLang="en-US"/>
                    </a:p>
                  </a:txBody>
                  <a:tcPr/>
                </a:tc>
                <a:tc>
                  <a:txBody>
                    <a:bodyPr/>
                    <a:lstStyle/>
                    <a:p>
                      <a:pPr algn="ctr" fontAlgn="ctr"/>
                      <a:r>
                        <a:rPr lang="ja-JP" altLang="en-US" sz="1050" u="none" strike="noStrike" dirty="0">
                          <a:effectLst/>
                        </a:rPr>
                        <a:t>昭和</a:t>
                      </a:r>
                      <a:r>
                        <a:rPr lang="en-US" altLang="ja-JP" sz="1050" u="none" strike="noStrike" dirty="0">
                          <a:effectLst/>
                        </a:rPr>
                        <a:t>55</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2</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56</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716237860"/>
                  </a:ext>
                </a:extLst>
              </a:tr>
              <a:tr h="163319">
                <a:tc rowSpan="3">
                  <a:txBody>
                    <a:bodyPr/>
                    <a:lstStyle/>
                    <a:p>
                      <a:pPr algn="ctr" fontAlgn="ctr"/>
                      <a:r>
                        <a:rPr lang="en-US" altLang="ja-JP" sz="1050" u="none" strike="noStrike">
                          <a:effectLst/>
                        </a:rPr>
                        <a:t>7</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36</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37</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a:effectLst/>
                        </a:rPr>
                        <a:t>平成</a:t>
                      </a:r>
                      <a:r>
                        <a:rPr lang="en-US" altLang="ja-JP" sz="1050" u="none" strike="noStrike">
                          <a:effectLst/>
                        </a:rPr>
                        <a:t>29</a:t>
                      </a:r>
                      <a:r>
                        <a:rPr lang="ja-JP" altLang="en-US" sz="1050" u="none" strike="noStrike">
                          <a:effectLst/>
                        </a:rPr>
                        <a:t>年</a:t>
                      </a:r>
                      <a:r>
                        <a:rPr lang="en-US" altLang="ja-JP" sz="1050" u="none" strike="noStrike">
                          <a:effectLst/>
                        </a:rPr>
                        <a:t>3</a:t>
                      </a:r>
                      <a:r>
                        <a:rPr lang="ja-JP" altLang="en-US" sz="1050" u="none" strike="noStrike">
                          <a:effectLst/>
                        </a:rPr>
                        <a:t>月</a:t>
                      </a:r>
                      <a:r>
                        <a:rPr lang="en-US" altLang="ja-JP" sz="1050" u="none" strike="noStrike">
                          <a:effectLst/>
                        </a:rPr>
                        <a:t>31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1984421278"/>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46</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47</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1</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2486496999"/>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56</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57</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3641433897"/>
                  </a:ext>
                </a:extLst>
              </a:tr>
              <a:tr h="163319">
                <a:tc rowSpan="3">
                  <a:txBody>
                    <a:bodyPr/>
                    <a:lstStyle/>
                    <a:p>
                      <a:pPr algn="ctr" fontAlgn="ctr"/>
                      <a:r>
                        <a:rPr lang="en-US" altLang="ja-JP" sz="1050" u="none" strike="noStrike">
                          <a:effectLst/>
                        </a:rPr>
                        <a:t>8</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37</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38</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平成</a:t>
                      </a:r>
                      <a:r>
                        <a:rPr lang="en-US" altLang="ja-JP" sz="1050" u="none" strike="noStrike" dirty="0">
                          <a:effectLst/>
                        </a:rPr>
                        <a:t>30</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3994293614"/>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47</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48</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641765684"/>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57</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58</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043404273"/>
                  </a:ext>
                </a:extLst>
              </a:tr>
              <a:tr h="163319">
                <a:tc rowSpan="3">
                  <a:txBody>
                    <a:bodyPr/>
                    <a:lstStyle/>
                    <a:p>
                      <a:pPr algn="ctr" fontAlgn="ctr"/>
                      <a:r>
                        <a:rPr lang="en-US" altLang="ja-JP" sz="1050" u="none" strike="noStrike">
                          <a:effectLst/>
                        </a:rPr>
                        <a:t>9</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38</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39</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平成</a:t>
                      </a:r>
                      <a:r>
                        <a:rPr lang="en-US" altLang="ja-JP" sz="1050" u="none" strike="noStrike" dirty="0">
                          <a:effectLst/>
                        </a:rPr>
                        <a:t>31</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1387537841"/>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48</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49</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140253754"/>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58</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59</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88629031"/>
                  </a:ext>
                </a:extLst>
              </a:tr>
              <a:tr h="163319">
                <a:tc rowSpan="3">
                  <a:txBody>
                    <a:bodyPr/>
                    <a:lstStyle/>
                    <a:p>
                      <a:pPr algn="ctr" fontAlgn="ctr"/>
                      <a:r>
                        <a:rPr lang="en-US" altLang="ja-JP" sz="1050" u="none" strike="noStrike">
                          <a:effectLst/>
                        </a:rPr>
                        <a:t>10</a:t>
                      </a:r>
                      <a:endParaRPr lang="en-US" altLang="ja-JP"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昭和</a:t>
                      </a:r>
                      <a:r>
                        <a:rPr lang="en-US" altLang="ja-JP" sz="1050" u="none" strike="noStrike">
                          <a:effectLst/>
                        </a:rPr>
                        <a:t>39</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40</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rowSpan="3">
                  <a:txBody>
                    <a:bodyPr/>
                    <a:lstStyle/>
                    <a:p>
                      <a:pPr algn="ctr" fontAlgn="ctr"/>
                      <a:r>
                        <a:rPr lang="ja-JP" altLang="en-US" sz="1050" u="none" strike="noStrike" dirty="0">
                          <a:effectLst/>
                        </a:rPr>
                        <a:t>令和</a:t>
                      </a:r>
                      <a:r>
                        <a:rPr lang="en-US" altLang="ja-JP" sz="1050" u="none" strike="noStrike" dirty="0">
                          <a:effectLst/>
                        </a:rPr>
                        <a:t>2</a:t>
                      </a:r>
                      <a:r>
                        <a:rPr lang="ja-JP" altLang="en-US" sz="1050" u="none" strike="noStrike" dirty="0">
                          <a:effectLst/>
                        </a:rPr>
                        <a:t>年</a:t>
                      </a:r>
                      <a:r>
                        <a:rPr lang="en-US" altLang="ja-JP" sz="1050" u="none" strike="noStrike" dirty="0">
                          <a:effectLst/>
                        </a:rPr>
                        <a:t>3</a:t>
                      </a:r>
                      <a:r>
                        <a:rPr lang="ja-JP" altLang="en-US" sz="1050" u="none" strike="noStrike" dirty="0">
                          <a:effectLst/>
                        </a:rPr>
                        <a:t>月</a:t>
                      </a:r>
                      <a:r>
                        <a:rPr lang="en-US" altLang="ja-JP" sz="1050" u="none" strike="noStrike" dirty="0">
                          <a:effectLst/>
                        </a:rPr>
                        <a:t>31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extLst>
                  <a:ext uri="{0D108BD9-81ED-4DB2-BD59-A6C34878D82A}">
                    <a16:rowId xmlns:a16="http://schemas.microsoft.com/office/drawing/2014/main" val="1811629444"/>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49</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昭和</a:t>
                      </a:r>
                      <a:r>
                        <a:rPr lang="en-US" altLang="ja-JP" sz="1050" u="none" strike="noStrike" dirty="0">
                          <a:effectLst/>
                        </a:rPr>
                        <a:t>50</a:t>
                      </a:r>
                      <a:r>
                        <a:rPr lang="ja-JP" altLang="en-US" sz="1050" u="none" strike="noStrike" dirty="0">
                          <a:effectLst/>
                        </a:rPr>
                        <a:t>年</a:t>
                      </a:r>
                      <a:r>
                        <a:rPr lang="en-US" altLang="ja-JP" sz="1050" u="none" strike="noStrike" dirty="0">
                          <a:effectLst/>
                        </a:rPr>
                        <a:t>4</a:t>
                      </a:r>
                      <a:r>
                        <a:rPr lang="ja-JP" altLang="en-US" sz="1050" u="none" strike="noStrike" dirty="0">
                          <a:effectLst/>
                        </a:rPr>
                        <a:t>月</a:t>
                      </a:r>
                      <a:r>
                        <a:rPr lang="en-US" altLang="ja-JP" sz="1050" u="none" strike="noStrike" dirty="0">
                          <a:effectLst/>
                        </a:rPr>
                        <a:t>1</a:t>
                      </a:r>
                      <a:r>
                        <a:rPr lang="ja-JP" altLang="en-US" sz="1050" u="none" strike="noStrike" dirty="0">
                          <a:effectLst/>
                        </a:rPr>
                        <a:t>日</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3717736400"/>
                  </a:ext>
                </a:extLst>
              </a:tr>
              <a:tr h="163319">
                <a:tc vMerge="1">
                  <a:txBody>
                    <a:bodyPr/>
                    <a:lstStyle/>
                    <a:p>
                      <a:endParaRPr kumimoji="1" lang="ja-JP" altLang="en-US"/>
                    </a:p>
                  </a:txBody>
                  <a:tcPr/>
                </a:tc>
                <a:tc>
                  <a:txBody>
                    <a:bodyPr/>
                    <a:lstStyle/>
                    <a:p>
                      <a:pPr algn="ctr" fontAlgn="ctr"/>
                      <a:r>
                        <a:rPr lang="ja-JP" altLang="en-US" sz="1050" u="none" strike="noStrike">
                          <a:effectLst/>
                        </a:rPr>
                        <a:t>昭和</a:t>
                      </a:r>
                      <a:r>
                        <a:rPr lang="en-US" altLang="ja-JP" sz="1050" u="none" strike="noStrike">
                          <a:effectLst/>
                        </a:rPr>
                        <a:t>59</a:t>
                      </a:r>
                      <a:r>
                        <a:rPr lang="ja-JP" altLang="en-US" sz="1050" u="none" strike="noStrike">
                          <a:effectLst/>
                        </a:rPr>
                        <a:t>年</a:t>
                      </a:r>
                      <a:r>
                        <a:rPr lang="en-US" altLang="ja-JP" sz="1050" u="none" strike="noStrike">
                          <a:effectLst/>
                        </a:rPr>
                        <a:t>4</a:t>
                      </a:r>
                      <a:r>
                        <a:rPr lang="ja-JP" altLang="en-US" sz="1050" u="none" strike="noStrike">
                          <a:effectLst/>
                        </a:rPr>
                        <a:t>月</a:t>
                      </a:r>
                      <a:r>
                        <a:rPr lang="en-US" altLang="ja-JP" sz="1050" u="none" strike="noStrike">
                          <a:effectLst/>
                        </a:rPr>
                        <a:t>2</a:t>
                      </a:r>
                      <a:r>
                        <a:rPr lang="ja-JP" altLang="en-US" sz="1050" u="none" strike="noStrike">
                          <a:effectLst/>
                        </a:rPr>
                        <a:t>日</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n-ea"/>
                        <a:ea typeface="+mn-ea"/>
                      </a:endParaRPr>
                    </a:p>
                  </a:txBody>
                  <a:tcPr marL="5980" marR="5980" marT="5980" marB="0" anchor="ctr"/>
                </a:tc>
                <a:tc>
                  <a:txBody>
                    <a:bodyPr/>
                    <a:lstStyle/>
                    <a:p>
                      <a:pPr algn="ctr" fontAlgn="ctr"/>
                      <a:r>
                        <a:rPr lang="ja-JP" altLang="en-US" sz="1050" u="none" strike="noStrike" dirty="0">
                          <a:effectLst/>
                        </a:rPr>
                        <a:t>　</a:t>
                      </a:r>
                      <a:endParaRPr lang="ja-JP" altLang="en-US" sz="1050" b="1" i="0" u="none" strike="noStrike" dirty="0">
                        <a:solidFill>
                          <a:srgbClr val="000000"/>
                        </a:solidFill>
                        <a:effectLst/>
                        <a:latin typeface="+mn-ea"/>
                        <a:ea typeface="+mn-ea"/>
                      </a:endParaRPr>
                    </a:p>
                  </a:txBody>
                  <a:tcPr marL="5980" marR="5980" marT="5980" marB="0" anchor="ctr"/>
                </a:tc>
                <a:tc vMerge="1">
                  <a:txBody>
                    <a:bodyPr/>
                    <a:lstStyle/>
                    <a:p>
                      <a:endParaRPr kumimoji="1" lang="ja-JP" altLang="en-US"/>
                    </a:p>
                  </a:txBody>
                  <a:tcPr/>
                </a:tc>
                <a:extLst>
                  <a:ext uri="{0D108BD9-81ED-4DB2-BD59-A6C34878D82A}">
                    <a16:rowId xmlns:a16="http://schemas.microsoft.com/office/drawing/2014/main" val="1716957599"/>
                  </a:ext>
                </a:extLst>
              </a:tr>
            </a:tbl>
          </a:graphicData>
        </a:graphic>
      </p:graphicFrame>
      <p:sp>
        <p:nvSpPr>
          <p:cNvPr id="9" name="角丸四角形 8"/>
          <p:cNvSpPr/>
          <p:nvPr/>
        </p:nvSpPr>
        <p:spPr>
          <a:xfrm>
            <a:off x="402724" y="1290181"/>
            <a:ext cx="5904000" cy="360000"/>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1400" b="1" dirty="0" smtClean="0">
                <a:latin typeface="+mn-ea"/>
              </a:rPr>
              <a:t>栄養教諭の免許状をお持ちでない場合</a:t>
            </a:r>
            <a:endParaRPr kumimoji="1" lang="ja-JP" altLang="en-US" sz="1400" b="1" dirty="0">
              <a:latin typeface="+mn-ea"/>
            </a:endParaRPr>
          </a:p>
        </p:txBody>
      </p:sp>
      <p:sp>
        <p:nvSpPr>
          <p:cNvPr id="10" name="角丸四角形 9"/>
          <p:cNvSpPr/>
          <p:nvPr/>
        </p:nvSpPr>
        <p:spPr>
          <a:xfrm>
            <a:off x="402723" y="7509935"/>
            <a:ext cx="5904000" cy="360000"/>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1400" b="1" dirty="0" smtClean="0">
                <a:latin typeface="+mn-ea"/>
              </a:rPr>
              <a:t>栄養教諭の免許状をお持ちの場合</a:t>
            </a:r>
            <a:endParaRPr kumimoji="1" lang="ja-JP" altLang="en-US" sz="1400" b="1"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01753092"/>
              </p:ext>
            </p:extLst>
          </p:nvPr>
        </p:nvGraphicFramePr>
        <p:xfrm>
          <a:off x="402723" y="7974054"/>
          <a:ext cx="5904001" cy="1600006"/>
        </p:xfrm>
        <a:graphic>
          <a:graphicData uri="http://schemas.openxmlformats.org/drawingml/2006/table">
            <a:tbl>
              <a:tblPr>
                <a:tableStyleId>{616DA210-FB5B-4158-B5E0-FEB733F419BA}</a:tableStyleId>
              </a:tblPr>
              <a:tblGrid>
                <a:gridCol w="771765">
                  <a:extLst>
                    <a:ext uri="{9D8B030D-6E8A-4147-A177-3AD203B41FA5}">
                      <a16:colId xmlns:a16="http://schemas.microsoft.com/office/drawing/2014/main" val="1731858668"/>
                    </a:ext>
                  </a:extLst>
                </a:gridCol>
                <a:gridCol w="1473369">
                  <a:extLst>
                    <a:ext uri="{9D8B030D-6E8A-4147-A177-3AD203B41FA5}">
                      <a16:colId xmlns:a16="http://schemas.microsoft.com/office/drawing/2014/main" val="613217880"/>
                    </a:ext>
                  </a:extLst>
                </a:gridCol>
                <a:gridCol w="473583">
                  <a:extLst>
                    <a:ext uri="{9D8B030D-6E8A-4147-A177-3AD203B41FA5}">
                      <a16:colId xmlns:a16="http://schemas.microsoft.com/office/drawing/2014/main" val="786238304"/>
                    </a:ext>
                  </a:extLst>
                </a:gridCol>
                <a:gridCol w="1473369">
                  <a:extLst>
                    <a:ext uri="{9D8B030D-6E8A-4147-A177-3AD203B41FA5}">
                      <a16:colId xmlns:a16="http://schemas.microsoft.com/office/drawing/2014/main" val="3158192730"/>
                    </a:ext>
                  </a:extLst>
                </a:gridCol>
                <a:gridCol w="1711915">
                  <a:extLst>
                    <a:ext uri="{9D8B030D-6E8A-4147-A177-3AD203B41FA5}">
                      <a16:colId xmlns:a16="http://schemas.microsoft.com/office/drawing/2014/main" val="812458345"/>
                    </a:ext>
                  </a:extLst>
                </a:gridCol>
              </a:tblGrid>
              <a:tr h="380806">
                <a:tc>
                  <a:txBody>
                    <a:bodyPr/>
                    <a:lstStyle/>
                    <a:p>
                      <a:pPr algn="ctr" fontAlgn="ctr"/>
                      <a:r>
                        <a:rPr lang="ja-JP" altLang="en-US" sz="1000" u="none" strike="noStrike" dirty="0">
                          <a:effectLst/>
                        </a:rPr>
                        <a:t>グループ</a:t>
                      </a:r>
                      <a:endParaRPr lang="ja-JP" altLang="en-US" sz="1000" b="1" i="0" u="none" strike="noStrike" dirty="0">
                        <a:solidFill>
                          <a:srgbClr val="000000"/>
                        </a:solidFill>
                        <a:effectLst/>
                        <a:latin typeface="+mn-ea"/>
                        <a:ea typeface="+mn-ea"/>
                      </a:endParaRPr>
                    </a:p>
                  </a:txBody>
                  <a:tcPr marL="9525" marR="9525" marT="9525" marB="0" anchor="ctr"/>
                </a:tc>
                <a:tc gridSpan="3">
                  <a:txBody>
                    <a:bodyPr/>
                    <a:lstStyle/>
                    <a:p>
                      <a:pPr algn="ctr" fontAlgn="ctr"/>
                      <a:r>
                        <a:rPr lang="ja-JP" altLang="en-US" sz="1000" u="none" strike="noStrike" dirty="0">
                          <a:effectLst/>
                        </a:rPr>
                        <a:t>栄養教諭免許状が授与された年月日</a:t>
                      </a:r>
                      <a:endParaRPr lang="ja-JP" altLang="en-US" sz="1000" b="1" i="0" u="none" strike="noStrike" dirty="0">
                        <a:solidFill>
                          <a:srgbClr val="000000"/>
                        </a:solidFill>
                        <a:effectLst/>
                        <a:latin typeface="+mn-ea"/>
                        <a:ea typeface="+mn-ea"/>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000" u="none" strike="noStrike">
                          <a:effectLst/>
                        </a:rPr>
                        <a:t>最初の修了確認期限</a:t>
                      </a:r>
                      <a:endParaRPr lang="ja-JP" altLang="en-US" sz="1000" b="1"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445444095"/>
                  </a:ext>
                </a:extLst>
              </a:tr>
              <a:tr h="304800">
                <a:tc>
                  <a:txBody>
                    <a:bodyPr/>
                    <a:lstStyle/>
                    <a:p>
                      <a:pPr algn="ctr" fontAlgn="ctr"/>
                      <a:r>
                        <a:rPr lang="en-US" altLang="ja-JP" sz="1000" u="none" strike="noStrike" dirty="0">
                          <a:effectLst/>
                        </a:rPr>
                        <a:t>1</a:t>
                      </a:r>
                      <a:endParaRPr lang="en-US" altLang="ja-JP"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　</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a:t>
                      </a:r>
                      <a:endParaRPr lang="ja-JP" altLang="en-US"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18</a:t>
                      </a:r>
                      <a:r>
                        <a:rPr lang="ja-JP" altLang="en-US" sz="1000" u="none" strike="noStrike" dirty="0">
                          <a:effectLst/>
                        </a:rPr>
                        <a:t>年</a:t>
                      </a:r>
                      <a:r>
                        <a:rPr lang="en-US" altLang="ja-JP" sz="1000" u="none" strike="noStrike" dirty="0">
                          <a:effectLst/>
                        </a:rPr>
                        <a:t>3</a:t>
                      </a:r>
                      <a:r>
                        <a:rPr lang="ja-JP" altLang="en-US" sz="1000" u="none" strike="noStrike" dirty="0">
                          <a:effectLst/>
                        </a:rPr>
                        <a:t>月</a:t>
                      </a:r>
                      <a:r>
                        <a:rPr lang="en-US" altLang="ja-JP" sz="1000" u="none" strike="noStrike" dirty="0">
                          <a:effectLst/>
                        </a:rPr>
                        <a:t>31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平成</a:t>
                      </a:r>
                      <a:r>
                        <a:rPr lang="en-US" altLang="ja-JP" sz="1000" u="none" strike="noStrike">
                          <a:effectLst/>
                        </a:rPr>
                        <a:t>28</a:t>
                      </a:r>
                      <a:r>
                        <a:rPr lang="ja-JP" altLang="en-US" sz="1000" u="none" strike="noStrike">
                          <a:effectLst/>
                        </a:rPr>
                        <a:t>年</a:t>
                      </a:r>
                      <a:r>
                        <a:rPr lang="en-US" altLang="ja-JP" sz="1000" u="none" strike="noStrike">
                          <a:effectLst/>
                        </a:rPr>
                        <a:t>3</a:t>
                      </a:r>
                      <a:r>
                        <a:rPr lang="ja-JP" altLang="en-US" sz="1000" u="none" strike="noStrike">
                          <a:effectLst/>
                        </a:rPr>
                        <a:t>月</a:t>
                      </a:r>
                      <a:r>
                        <a:rPr lang="en-US" altLang="ja-JP" sz="1000" u="none" strike="noStrike">
                          <a:effectLst/>
                        </a:rPr>
                        <a:t>31</a:t>
                      </a:r>
                      <a:r>
                        <a:rPr lang="ja-JP" altLang="en-US" sz="1000" u="none" strike="noStrike">
                          <a:effectLst/>
                        </a:rPr>
                        <a:t>日</a:t>
                      </a:r>
                      <a:endParaRPr lang="ja-JP" altLang="en-US" sz="1000" b="1"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07818528"/>
                  </a:ext>
                </a:extLst>
              </a:tr>
              <a:tr h="304800">
                <a:tc>
                  <a:txBody>
                    <a:bodyPr/>
                    <a:lstStyle/>
                    <a:p>
                      <a:pPr algn="ctr" fontAlgn="ctr"/>
                      <a:r>
                        <a:rPr lang="en-US" altLang="ja-JP" sz="1000" u="none" strike="noStrike">
                          <a:effectLst/>
                        </a:rPr>
                        <a:t>2</a:t>
                      </a:r>
                      <a:endParaRPr lang="en-US" altLang="ja-JP"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18</a:t>
                      </a:r>
                      <a:r>
                        <a:rPr lang="ja-JP" altLang="en-US" sz="1000" u="none" strike="noStrike" dirty="0">
                          <a:effectLst/>
                        </a:rPr>
                        <a:t>年</a:t>
                      </a:r>
                      <a:r>
                        <a:rPr lang="en-US" altLang="ja-JP" sz="1000" u="none" strike="noStrike" dirty="0">
                          <a:effectLst/>
                        </a:rPr>
                        <a:t>4</a:t>
                      </a:r>
                      <a:r>
                        <a:rPr lang="ja-JP" altLang="en-US" sz="1000" u="none" strike="noStrike" dirty="0">
                          <a:effectLst/>
                        </a:rPr>
                        <a:t>月</a:t>
                      </a:r>
                      <a:r>
                        <a:rPr lang="en-US" altLang="ja-JP" sz="1000" u="none" strike="noStrike" dirty="0">
                          <a:effectLst/>
                        </a:rPr>
                        <a:t>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19</a:t>
                      </a:r>
                      <a:r>
                        <a:rPr lang="ja-JP" altLang="en-US" sz="1000" u="none" strike="noStrike" dirty="0">
                          <a:effectLst/>
                        </a:rPr>
                        <a:t>年</a:t>
                      </a:r>
                      <a:r>
                        <a:rPr lang="en-US" altLang="ja-JP" sz="1000" u="none" strike="noStrike" dirty="0">
                          <a:effectLst/>
                        </a:rPr>
                        <a:t>3</a:t>
                      </a:r>
                      <a:r>
                        <a:rPr lang="ja-JP" altLang="en-US" sz="1000" u="none" strike="noStrike" dirty="0">
                          <a:effectLst/>
                        </a:rPr>
                        <a:t>月</a:t>
                      </a:r>
                      <a:r>
                        <a:rPr lang="en-US" altLang="ja-JP" sz="1000" u="none" strike="noStrike" dirty="0">
                          <a:effectLst/>
                        </a:rPr>
                        <a:t>31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平成</a:t>
                      </a:r>
                      <a:r>
                        <a:rPr lang="en-US" altLang="ja-JP" sz="1000" u="none" strike="noStrike">
                          <a:effectLst/>
                        </a:rPr>
                        <a:t>29</a:t>
                      </a:r>
                      <a:r>
                        <a:rPr lang="ja-JP" altLang="en-US" sz="1000" u="none" strike="noStrike">
                          <a:effectLst/>
                        </a:rPr>
                        <a:t>年</a:t>
                      </a:r>
                      <a:r>
                        <a:rPr lang="en-US" altLang="ja-JP" sz="1000" u="none" strike="noStrike">
                          <a:effectLst/>
                        </a:rPr>
                        <a:t>3</a:t>
                      </a:r>
                      <a:r>
                        <a:rPr lang="ja-JP" altLang="en-US" sz="1000" u="none" strike="noStrike">
                          <a:effectLst/>
                        </a:rPr>
                        <a:t>月</a:t>
                      </a:r>
                      <a:r>
                        <a:rPr lang="en-US" altLang="ja-JP" sz="1000" u="none" strike="noStrike">
                          <a:effectLst/>
                        </a:rPr>
                        <a:t>31</a:t>
                      </a:r>
                      <a:r>
                        <a:rPr lang="ja-JP" altLang="en-US" sz="1000" u="none" strike="noStrike">
                          <a:effectLst/>
                        </a:rPr>
                        <a:t>日</a:t>
                      </a:r>
                      <a:endParaRPr lang="ja-JP" altLang="en-US" sz="1000" b="1"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91015700"/>
                  </a:ext>
                </a:extLst>
              </a:tr>
              <a:tr h="304800">
                <a:tc>
                  <a:txBody>
                    <a:bodyPr/>
                    <a:lstStyle/>
                    <a:p>
                      <a:pPr algn="ctr" fontAlgn="ctr"/>
                      <a:r>
                        <a:rPr lang="en-US" altLang="ja-JP" sz="1000" u="none" strike="noStrike">
                          <a:effectLst/>
                        </a:rPr>
                        <a:t>3</a:t>
                      </a:r>
                      <a:endParaRPr lang="en-US" altLang="ja-JP"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平成</a:t>
                      </a:r>
                      <a:r>
                        <a:rPr lang="en-US" altLang="ja-JP" sz="1000" u="none" strike="noStrike">
                          <a:effectLst/>
                        </a:rPr>
                        <a:t>19</a:t>
                      </a:r>
                      <a:r>
                        <a:rPr lang="ja-JP" altLang="en-US" sz="1000" u="none" strike="noStrike">
                          <a:effectLst/>
                        </a:rPr>
                        <a:t>年</a:t>
                      </a:r>
                      <a:r>
                        <a:rPr lang="en-US" altLang="ja-JP" sz="1000" u="none" strike="noStrike">
                          <a:effectLst/>
                        </a:rPr>
                        <a:t>4</a:t>
                      </a:r>
                      <a:r>
                        <a:rPr lang="ja-JP" altLang="en-US" sz="1000" u="none" strike="noStrike">
                          <a:effectLst/>
                        </a:rPr>
                        <a:t>月</a:t>
                      </a:r>
                      <a:r>
                        <a:rPr lang="en-US" altLang="ja-JP" sz="1000" u="none" strike="noStrike">
                          <a:effectLst/>
                        </a:rPr>
                        <a:t>1</a:t>
                      </a:r>
                      <a:r>
                        <a:rPr lang="ja-JP" altLang="en-US" sz="1000" u="none" strike="noStrike">
                          <a:effectLst/>
                        </a:rPr>
                        <a:t>日</a:t>
                      </a:r>
                      <a:endParaRPr lang="ja-JP" altLang="en-US"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20</a:t>
                      </a:r>
                      <a:r>
                        <a:rPr lang="ja-JP" altLang="en-US" sz="1000" u="none" strike="noStrike" dirty="0">
                          <a:effectLst/>
                        </a:rPr>
                        <a:t>年</a:t>
                      </a:r>
                      <a:r>
                        <a:rPr lang="en-US" altLang="ja-JP" sz="1000" u="none" strike="noStrike" dirty="0">
                          <a:effectLst/>
                        </a:rPr>
                        <a:t>3</a:t>
                      </a:r>
                      <a:r>
                        <a:rPr lang="ja-JP" altLang="en-US" sz="1000" u="none" strike="noStrike" dirty="0">
                          <a:effectLst/>
                        </a:rPr>
                        <a:t>月</a:t>
                      </a:r>
                      <a:r>
                        <a:rPr lang="en-US" altLang="ja-JP" sz="1000" u="none" strike="noStrike" dirty="0">
                          <a:effectLst/>
                        </a:rPr>
                        <a:t>31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平成</a:t>
                      </a:r>
                      <a:r>
                        <a:rPr lang="en-US" altLang="ja-JP" sz="1000" u="none" strike="noStrike">
                          <a:effectLst/>
                        </a:rPr>
                        <a:t>30</a:t>
                      </a:r>
                      <a:r>
                        <a:rPr lang="ja-JP" altLang="en-US" sz="1000" u="none" strike="noStrike">
                          <a:effectLst/>
                        </a:rPr>
                        <a:t>年</a:t>
                      </a:r>
                      <a:r>
                        <a:rPr lang="en-US" altLang="ja-JP" sz="1000" u="none" strike="noStrike">
                          <a:effectLst/>
                        </a:rPr>
                        <a:t>3</a:t>
                      </a:r>
                      <a:r>
                        <a:rPr lang="ja-JP" altLang="en-US" sz="1000" u="none" strike="noStrike">
                          <a:effectLst/>
                        </a:rPr>
                        <a:t>月</a:t>
                      </a:r>
                      <a:r>
                        <a:rPr lang="en-US" altLang="ja-JP" sz="1000" u="none" strike="noStrike">
                          <a:effectLst/>
                        </a:rPr>
                        <a:t>31</a:t>
                      </a:r>
                      <a:r>
                        <a:rPr lang="ja-JP" altLang="en-US" sz="1000" u="none" strike="noStrike">
                          <a:effectLst/>
                        </a:rPr>
                        <a:t>日</a:t>
                      </a:r>
                      <a:endParaRPr lang="ja-JP" altLang="en-US" sz="1000" b="1"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49219388"/>
                  </a:ext>
                </a:extLst>
              </a:tr>
              <a:tr h="304800">
                <a:tc>
                  <a:txBody>
                    <a:bodyPr/>
                    <a:lstStyle/>
                    <a:p>
                      <a:pPr algn="ctr" fontAlgn="ctr"/>
                      <a:r>
                        <a:rPr lang="en-US" altLang="ja-JP" sz="1000" u="none" strike="noStrike">
                          <a:effectLst/>
                        </a:rPr>
                        <a:t>4</a:t>
                      </a:r>
                      <a:endParaRPr lang="en-US" altLang="ja-JP"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20</a:t>
                      </a:r>
                      <a:r>
                        <a:rPr lang="ja-JP" altLang="en-US" sz="1000" u="none" strike="noStrike" dirty="0">
                          <a:effectLst/>
                        </a:rPr>
                        <a:t>年</a:t>
                      </a:r>
                      <a:r>
                        <a:rPr lang="en-US" altLang="ja-JP" sz="1000" u="none" strike="noStrike" dirty="0">
                          <a:effectLst/>
                        </a:rPr>
                        <a:t>4</a:t>
                      </a:r>
                      <a:r>
                        <a:rPr lang="ja-JP" altLang="en-US" sz="1000" u="none" strike="noStrike" dirty="0">
                          <a:effectLst/>
                        </a:rPr>
                        <a:t>月</a:t>
                      </a:r>
                      <a:r>
                        <a:rPr lang="en-US" altLang="ja-JP" sz="1000" u="none" strike="noStrike" dirty="0">
                          <a:effectLst/>
                        </a:rPr>
                        <a:t>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a:effectLst/>
                        </a:rPr>
                        <a:t>～</a:t>
                      </a:r>
                      <a:endParaRPr lang="ja-JP" altLang="en-US" sz="1000" b="1" i="0" u="none" strike="noStrike">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21</a:t>
                      </a:r>
                      <a:r>
                        <a:rPr lang="ja-JP" altLang="en-US" sz="1000" u="none" strike="noStrike" dirty="0">
                          <a:effectLst/>
                        </a:rPr>
                        <a:t>年</a:t>
                      </a:r>
                      <a:r>
                        <a:rPr lang="en-US" altLang="ja-JP" sz="1000" u="none" strike="noStrike" dirty="0">
                          <a:effectLst/>
                        </a:rPr>
                        <a:t>3</a:t>
                      </a:r>
                      <a:r>
                        <a:rPr lang="ja-JP" altLang="en-US" sz="1000" u="none" strike="noStrike" dirty="0">
                          <a:effectLst/>
                        </a:rPr>
                        <a:t>月</a:t>
                      </a:r>
                      <a:r>
                        <a:rPr lang="en-US" altLang="ja-JP" sz="1000" u="none" strike="noStrike" dirty="0">
                          <a:effectLst/>
                        </a:rPr>
                        <a:t>31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000" u="none" strike="noStrike" dirty="0">
                          <a:effectLst/>
                        </a:rPr>
                        <a:t>平成</a:t>
                      </a:r>
                      <a:r>
                        <a:rPr lang="en-US" altLang="ja-JP" sz="1000" u="none" strike="noStrike" dirty="0">
                          <a:effectLst/>
                        </a:rPr>
                        <a:t>31</a:t>
                      </a:r>
                      <a:r>
                        <a:rPr lang="ja-JP" altLang="en-US" sz="1000" u="none" strike="noStrike" dirty="0">
                          <a:effectLst/>
                        </a:rPr>
                        <a:t>年</a:t>
                      </a:r>
                      <a:r>
                        <a:rPr lang="en-US" altLang="ja-JP" sz="1000" u="none" strike="noStrike" dirty="0">
                          <a:effectLst/>
                        </a:rPr>
                        <a:t>3</a:t>
                      </a:r>
                      <a:r>
                        <a:rPr lang="ja-JP" altLang="en-US" sz="1000" u="none" strike="noStrike" dirty="0">
                          <a:effectLst/>
                        </a:rPr>
                        <a:t>月</a:t>
                      </a:r>
                      <a:r>
                        <a:rPr lang="en-US" altLang="ja-JP" sz="1000" u="none" strike="noStrike" dirty="0">
                          <a:effectLst/>
                        </a:rPr>
                        <a:t>31</a:t>
                      </a:r>
                      <a:r>
                        <a:rPr lang="ja-JP" altLang="en-US" sz="1000" u="none" strike="noStrike" dirty="0">
                          <a:effectLst/>
                        </a:rPr>
                        <a:t>日</a:t>
                      </a:r>
                      <a:endParaRPr lang="ja-JP" altLang="en-US" sz="1000" b="1"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772151986"/>
                  </a:ext>
                </a:extLst>
              </a:tr>
            </a:tbl>
          </a:graphicData>
        </a:graphic>
      </p:graphicFrame>
      <p:sp>
        <p:nvSpPr>
          <p:cNvPr id="7" name="タイトル 1"/>
          <p:cNvSpPr txBox="1">
            <a:spLocks/>
          </p:cNvSpPr>
          <p:nvPr/>
        </p:nvSpPr>
        <p:spPr>
          <a:xfrm>
            <a:off x="402724" y="318890"/>
            <a:ext cx="5904000" cy="864000"/>
          </a:xfrm>
          <a:prstGeom prst="rect">
            <a:avLst/>
          </a:prstGeom>
          <a:solidFill>
            <a:schemeClr val="bg1">
              <a:lumMod val="75000"/>
            </a:schemeClr>
          </a:solidFill>
        </p:spPr>
        <p:txBody>
          <a:bodyPr anchor="ctr">
            <a:normAutofit fontScale="90000" lnSpcReduction="20000"/>
          </a:bodyPr>
          <a:lst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a:lstStyle>
          <a:p>
            <a:pPr marL="714375"/>
            <a:r>
              <a:rPr lang="ja-JP" altLang="en-US" b="1" dirty="0">
                <a:latin typeface="+mn-ea"/>
                <a:ea typeface="+mn-ea"/>
              </a:rPr>
              <a:t>平成２１年４月１日以前に</a:t>
            </a:r>
          </a:p>
          <a:p>
            <a:pPr marL="714375"/>
            <a:r>
              <a:rPr lang="ja-JP" altLang="en-US" b="1" dirty="0">
                <a:latin typeface="+mn-ea"/>
                <a:ea typeface="+mn-ea"/>
              </a:rPr>
              <a:t>授与された免許状をお持ちの方</a:t>
            </a:r>
          </a:p>
          <a:p>
            <a:pPr marL="714375"/>
            <a:r>
              <a:rPr lang="ja-JP" altLang="en-US" b="1" dirty="0" smtClean="0">
                <a:latin typeface="+mn-ea"/>
                <a:ea typeface="+mn-ea"/>
              </a:rPr>
              <a:t>最初の更新の期限（＝修了確認期限）</a:t>
            </a:r>
            <a:endParaRPr lang="ja-JP" altLang="en-US" b="1" dirty="0">
              <a:latin typeface="+mn-ea"/>
              <a:ea typeface="+mn-ea"/>
            </a:endParaRPr>
          </a:p>
        </p:txBody>
      </p:sp>
      <p:sp>
        <p:nvSpPr>
          <p:cNvPr id="2" name="テキスト ボックス 1"/>
          <p:cNvSpPr txBox="1"/>
          <p:nvPr/>
        </p:nvSpPr>
        <p:spPr>
          <a:xfrm>
            <a:off x="402723" y="6991366"/>
            <a:ext cx="5903999" cy="430887"/>
          </a:xfrm>
          <a:prstGeom prst="rect">
            <a:avLst/>
          </a:prstGeom>
          <a:noFill/>
        </p:spPr>
        <p:txBody>
          <a:bodyPr wrap="square" rtlCol="0">
            <a:spAutoFit/>
          </a:bodyPr>
          <a:lstStyle/>
          <a:p>
            <a:pPr marL="174625" indent="-174625"/>
            <a:r>
              <a:rPr lang="en-US" altLang="ja-JP" sz="1100" dirty="0" smtClean="0"/>
              <a:t>※</a:t>
            </a:r>
            <a:r>
              <a:rPr lang="ja-JP" altLang="en-US" sz="1100" dirty="0" smtClean="0"/>
              <a:t>生年月日が昭和</a:t>
            </a:r>
            <a:r>
              <a:rPr lang="en-US" altLang="ja-JP" sz="1100" dirty="0" smtClean="0"/>
              <a:t>30</a:t>
            </a:r>
            <a:r>
              <a:rPr lang="ja-JP" altLang="en-US" sz="1100" dirty="0" smtClean="0"/>
              <a:t>年</a:t>
            </a:r>
            <a:r>
              <a:rPr lang="en-US" altLang="ja-JP" sz="1100" dirty="0" smtClean="0"/>
              <a:t>4</a:t>
            </a:r>
            <a:r>
              <a:rPr lang="ja-JP" altLang="en-US" sz="1100" dirty="0" smtClean="0"/>
              <a:t>月</a:t>
            </a:r>
            <a:r>
              <a:rPr lang="en-US" altLang="ja-JP" sz="1100" dirty="0" smtClean="0"/>
              <a:t>1</a:t>
            </a:r>
            <a:r>
              <a:rPr lang="ja-JP" altLang="en-US" sz="1100" dirty="0" smtClean="0"/>
              <a:t>日以前の方（栄養教諭免許状をお持ちの方を除く）は、</a:t>
            </a:r>
            <a:endParaRPr lang="en-US" altLang="ja-JP" sz="1100" dirty="0" smtClean="0"/>
          </a:p>
          <a:p>
            <a:pPr marL="174625" indent="-174625"/>
            <a:r>
              <a:rPr lang="ja-JP" altLang="en-US" sz="1100" dirty="0"/>
              <a:t>　</a:t>
            </a:r>
            <a:r>
              <a:rPr lang="ja-JP" altLang="en-US" sz="1100" dirty="0" smtClean="0"/>
              <a:t>更新制度の対象外です。</a:t>
            </a:r>
            <a:endParaRPr kumimoji="1" lang="ja-JP" altLang="en-US" sz="1100" dirty="0"/>
          </a:p>
        </p:txBody>
      </p:sp>
    </p:spTree>
    <p:extLst>
      <p:ext uri="{BB962C8B-B14F-4D97-AF65-F5344CB8AC3E}">
        <p14:creationId xmlns:p14="http://schemas.microsoft.com/office/powerpoint/2010/main" val="2591152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TotalTime>
  <Words>1497</Words>
  <Application>Microsoft Office PowerPoint</Application>
  <PresentationFormat>A4 210 x 297 mm</PresentationFormat>
  <Paragraphs>196</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游ゴシック</vt:lpstr>
      <vt:lpstr>游ゴシック Light</vt:lpstr>
      <vt:lpstr>游明朝</vt:lpstr>
      <vt:lpstr>Arial</vt:lpstr>
      <vt:lpstr>Times New Roman</vt:lpstr>
      <vt:lpstr>Office テーマ</vt:lpstr>
      <vt:lpstr>令和４年７月１日から 教員免許更新制度が 発展的に解消されます</vt:lpstr>
      <vt:lpstr>平成２１年４月１日より前に 授与された免許状をお持ちでない方</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令和４年７月１日から 教員免許更新制度が 発展的に解消されます</dc:title>
  <dc:creator>東京都</dc:creator>
  <cp:lastModifiedBy>東京都</cp:lastModifiedBy>
  <cp:revision>29</cp:revision>
  <cp:lastPrinted>2022-06-15T05:41:56Z</cp:lastPrinted>
  <dcterms:created xsi:type="dcterms:W3CDTF">2022-06-14T12:26:23Z</dcterms:created>
  <dcterms:modified xsi:type="dcterms:W3CDTF">2022-06-22T04:25:25Z</dcterms:modified>
</cp:coreProperties>
</file>